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sldIdLst>
    <p:sldId id="282" r:id="rId2"/>
    <p:sldId id="283" r:id="rId3"/>
    <p:sldId id="284" r:id="rId4"/>
    <p:sldId id="272" r:id="rId5"/>
    <p:sldId id="285" r:id="rId6"/>
    <p:sldId id="261" r:id="rId7"/>
    <p:sldId id="277" r:id="rId8"/>
    <p:sldId id="279" r:id="rId9"/>
    <p:sldId id="274" r:id="rId10"/>
    <p:sldId id="280" r:id="rId11"/>
    <p:sldId id="276" r:id="rId12"/>
    <p:sldId id="281" r:id="rId13"/>
    <p:sldId id="258" r:id="rId14"/>
    <p:sldId id="270" r:id="rId15"/>
    <p:sldId id="257" r:id="rId16"/>
    <p:sldId id="265" r:id="rId17"/>
    <p:sldId id="259" r:id="rId18"/>
    <p:sldId id="262" r:id="rId19"/>
    <p:sldId id="263" r:id="rId20"/>
    <p:sldId id="267" r:id="rId21"/>
    <p:sldId id="268" r:id="rId22"/>
    <p:sldId id="269"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00" d="100"/>
          <a:sy n="100" d="100"/>
        </p:scale>
        <p:origin x="728" y="68"/>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9E19-82AF-498F-8B3D-FCE000FEFE29}"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59EF-B053-43E1-819C-CD5B5D7DE94F}" type="slidenum">
              <a:rPr lang="en-US" smtClean="0"/>
              <a:t>‹#›</a:t>
            </a:fld>
            <a:endParaRPr lang="en-US"/>
          </a:p>
        </p:txBody>
      </p:sp>
    </p:spTree>
    <p:extLst>
      <p:ext uri="{BB962C8B-B14F-4D97-AF65-F5344CB8AC3E}">
        <p14:creationId xmlns:p14="http://schemas.microsoft.com/office/powerpoint/2010/main" val="148833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2E90F-9F24-4A5C-B6C3-45595EC19532}" type="slidenum">
              <a:rPr lang="en-US" smtClean="0"/>
              <a:t>13</a:t>
            </a:fld>
            <a:endParaRPr lang="en-US"/>
          </a:p>
        </p:txBody>
      </p:sp>
    </p:spTree>
    <p:extLst>
      <p:ext uri="{BB962C8B-B14F-4D97-AF65-F5344CB8AC3E}">
        <p14:creationId xmlns:p14="http://schemas.microsoft.com/office/powerpoint/2010/main" val="12381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98506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151407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856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1223436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477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2693878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2920775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125536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1A708C-8B48-4C3B-9547-08336D02AF3E}" type="datetime1">
              <a:rPr lang="en-US" smtClean="0">
                <a:solidFill>
                  <a:srgbClr val="000000"/>
                </a:solidFill>
              </a:rPr>
              <a:pPr/>
              <a:t>3/6/2017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153400" y="3629"/>
            <a:ext cx="990600" cy="457200"/>
          </a:xfrm>
        </p:spPr>
        <p:txBody>
          <a:bodyPr/>
          <a:lstStyle/>
          <a:p>
            <a:fld id="{8B37D5FE-740C-46F5-801A-FA5477D9711F}"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4624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153400" y="3629"/>
            <a:ext cx="990600" cy="457200"/>
          </a:xfrm>
        </p:spPr>
        <p:txBody>
          <a:bodyPr/>
          <a:lstStyle/>
          <a:p>
            <a:fld id="{8B37D5FE-740C-46F5-801A-FA5477D9711F}"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8467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9D12D9-61A3-453F-9C89-9A33010D9F46}" type="datetime1">
              <a:rPr lang="en-US" smtClean="0">
                <a:solidFill>
                  <a:srgbClr val="000000"/>
                </a:solidFill>
              </a:rPr>
              <a:pPr/>
              <a:t>3/6/2017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153400" y="3629"/>
            <a:ext cx="990600" cy="457200"/>
          </a:xfrm>
        </p:spPr>
        <p:txBody>
          <a:bodyPr/>
          <a:lstStyle/>
          <a:p>
            <a:fld id="{8B37D5FE-740C-46F5-801A-FA5477D9711F}"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5932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14198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A7125B-86F8-4CC8-A53B-04EDADDE9D1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429015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7125B-86F8-4CC8-A53B-04EDADDE9D1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10524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7125B-86F8-4CC8-A53B-04EDADDE9D10}"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42870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7125B-86F8-4CC8-A53B-04EDADDE9D10}"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6054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7125B-86F8-4CC8-A53B-04EDADDE9D10}"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361952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A7125B-86F8-4CC8-A53B-04EDADDE9D1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33152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A7125B-86F8-4CC8-A53B-04EDADDE9D1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2155-9CA1-4F6C-A3FD-C7098B8F54BE}" type="slidenum">
              <a:rPr lang="en-US" smtClean="0"/>
              <a:t>‹#›</a:t>
            </a:fld>
            <a:endParaRPr lang="en-US"/>
          </a:p>
        </p:txBody>
      </p:sp>
    </p:spTree>
    <p:extLst>
      <p:ext uri="{BB962C8B-B14F-4D97-AF65-F5344CB8AC3E}">
        <p14:creationId xmlns:p14="http://schemas.microsoft.com/office/powerpoint/2010/main" val="276146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A7125B-86F8-4CC8-A53B-04EDADDE9D10}" type="datetimeFigureOut">
              <a:rPr lang="en-US" smtClean="0"/>
              <a:t>3/6/2017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1432155-9CA1-4F6C-A3FD-C7098B8F54BE}" type="slidenum">
              <a:rPr lang="en-US" smtClean="0"/>
              <a:t>‹#›</a:t>
            </a:fld>
            <a:endParaRPr lang="en-US"/>
          </a:p>
        </p:txBody>
      </p:sp>
    </p:spTree>
    <p:extLst>
      <p:ext uri="{BB962C8B-B14F-4D97-AF65-F5344CB8AC3E}">
        <p14:creationId xmlns:p14="http://schemas.microsoft.com/office/powerpoint/2010/main" val="8010640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72" r:id="rId18"/>
    <p:sldLayoutId id="2147483674"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5" y="766234"/>
            <a:ext cx="6330655" cy="1646302"/>
          </a:xfrm>
        </p:spPr>
        <p:txBody>
          <a:bodyPr>
            <a:normAutofit fontScale="90000"/>
          </a:bodyPr>
          <a:lstStyle/>
          <a:p>
            <a:r>
              <a:rPr lang="en-IN" sz="4000" b="1" dirty="0">
                <a:solidFill>
                  <a:srgbClr val="FF0000"/>
                </a:solidFill>
              </a:rPr>
              <a:t>Use of CORDEX Downscaled Data for Hydrologic Impact Assessment</a:t>
            </a:r>
          </a:p>
        </p:txBody>
      </p:sp>
      <p:sp>
        <p:nvSpPr>
          <p:cNvPr id="3" name="Subtitle 2"/>
          <p:cNvSpPr>
            <a:spLocks noGrp="1"/>
          </p:cNvSpPr>
          <p:nvPr>
            <p:ph type="subTitle" idx="1"/>
          </p:nvPr>
        </p:nvSpPr>
        <p:spPr>
          <a:xfrm>
            <a:off x="0" y="4910138"/>
            <a:ext cx="6858000" cy="1655762"/>
          </a:xfrm>
        </p:spPr>
        <p:txBody>
          <a:bodyPr/>
          <a:lstStyle/>
          <a:p>
            <a:r>
              <a:rPr lang="en-IN" dirty="0"/>
              <a:t>Pradeep Mujumdar</a:t>
            </a:r>
          </a:p>
          <a:p>
            <a:r>
              <a:rPr lang="en-IN" dirty="0"/>
              <a:t>Indian Institute of Science</a:t>
            </a:r>
          </a:p>
          <a:p>
            <a:r>
              <a:rPr lang="en-IN" dirty="0"/>
              <a:t>Bangalore</a:t>
            </a:r>
          </a:p>
        </p:txBody>
      </p:sp>
    </p:spTree>
    <p:extLst>
      <p:ext uri="{BB962C8B-B14F-4D97-AF65-F5344CB8AC3E}">
        <p14:creationId xmlns:p14="http://schemas.microsoft.com/office/powerpoint/2010/main" val="20645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12736" y="841452"/>
            <a:ext cx="4448551" cy="6016549"/>
          </a:xfrm>
          <a:prstGeom prst="rect">
            <a:avLst/>
          </a:prstGeom>
        </p:spPr>
        <p:txBody>
          <a:bodyPr lIns="121893" tIns="60947" rIns="121893" bIns="60947">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7541" indent="-457071" algn="just">
              <a:spcBef>
                <a:spcPts val="451"/>
              </a:spcBef>
              <a:spcAft>
                <a:spcPts val="451"/>
              </a:spcAft>
              <a:buSzPct val="103000"/>
              <a:buFont typeface="Wingdings" panose="05000000000000000000" pitchFamily="2" charset="2"/>
              <a:buChar char="v"/>
            </a:pPr>
            <a:r>
              <a:rPr lang="en-IN" sz="1867" dirty="0">
                <a:solidFill>
                  <a:srgbClr val="002060"/>
                </a:solidFill>
                <a:latin typeface="Times New Roman" pitchFamily="18" charset="0"/>
                <a:cs typeface="Times New Roman" pitchFamily="18" charset="0"/>
              </a:rPr>
              <a:t>Carried out at </a:t>
            </a:r>
            <a:r>
              <a:rPr lang="en-IN" sz="1867" dirty="0" err="1">
                <a:solidFill>
                  <a:srgbClr val="002060"/>
                </a:solidFill>
                <a:latin typeface="Times New Roman" pitchFamily="18" charset="0"/>
                <a:cs typeface="Times New Roman" pitchFamily="18" charset="0"/>
              </a:rPr>
              <a:t>IISc</a:t>
            </a:r>
            <a:r>
              <a:rPr lang="en-IN" sz="1867" dirty="0">
                <a:solidFill>
                  <a:srgbClr val="002060"/>
                </a:solidFill>
                <a:latin typeface="Times New Roman" pitchFamily="18" charset="0"/>
                <a:cs typeface="Times New Roman" pitchFamily="18" charset="0"/>
              </a:rPr>
              <a:t>, Bangalore and Imperial College, London</a:t>
            </a:r>
          </a:p>
          <a:p>
            <a:pPr marL="547541" indent="-457071" algn="just">
              <a:spcBef>
                <a:spcPts val="451"/>
              </a:spcBef>
              <a:spcAft>
                <a:spcPts val="451"/>
              </a:spcAft>
              <a:buSzPct val="103000"/>
              <a:buFont typeface="Wingdings" panose="05000000000000000000" pitchFamily="2" charset="2"/>
              <a:buChar char="v"/>
            </a:pPr>
            <a:r>
              <a:rPr lang="en-IN" sz="1867" dirty="0" err="1">
                <a:solidFill>
                  <a:srgbClr val="002060"/>
                </a:solidFill>
                <a:latin typeface="Times New Roman" pitchFamily="18" charset="0"/>
                <a:cs typeface="Times New Roman" pitchFamily="18" charset="0"/>
              </a:rPr>
              <a:t>IISc</a:t>
            </a:r>
            <a:r>
              <a:rPr lang="en-IN" sz="1867" dirty="0">
                <a:solidFill>
                  <a:srgbClr val="002060"/>
                </a:solidFill>
                <a:latin typeface="Times New Roman" pitchFamily="18" charset="0"/>
                <a:cs typeface="Times New Roman" pitchFamily="18" charset="0"/>
              </a:rPr>
              <a:t> : </a:t>
            </a:r>
          </a:p>
          <a:p>
            <a:pPr marL="1004622" lvl="1" indent="-457071" algn="just">
              <a:spcBef>
                <a:spcPts val="451"/>
              </a:spcBef>
              <a:spcAft>
                <a:spcPts val="451"/>
              </a:spcAft>
              <a:buSzPct val="103000"/>
              <a:buFont typeface="Wingdings" panose="05000000000000000000" pitchFamily="2" charset="2"/>
              <a:buChar char="v"/>
            </a:pPr>
            <a:r>
              <a:rPr lang="en-US" sz="1867" dirty="0">
                <a:solidFill>
                  <a:srgbClr val="002060"/>
                </a:solidFill>
                <a:latin typeface="Times New Roman" panose="02020603050405020304" pitchFamily="18" charset="0"/>
                <a:cs typeface="Times New Roman" panose="02020603050405020304" pitchFamily="18" charset="0"/>
              </a:rPr>
              <a:t>Setting up the Variable Infiltration Capacity (VIC) hydrologic model at 0.5 degree resolution over the Upper Ganga basin</a:t>
            </a:r>
          </a:p>
          <a:p>
            <a:pPr marL="1004622" lvl="1" indent="-457071" algn="just">
              <a:spcBef>
                <a:spcPts val="451"/>
              </a:spcBef>
              <a:spcAft>
                <a:spcPts val="451"/>
              </a:spcAft>
              <a:buSzPct val="103000"/>
              <a:buFont typeface="Wingdings" panose="05000000000000000000" pitchFamily="2" charset="2"/>
              <a:buChar char="v"/>
            </a:pPr>
            <a:r>
              <a:rPr lang="en-US" sz="1867" dirty="0">
                <a:solidFill>
                  <a:srgbClr val="002060"/>
                </a:solidFill>
                <a:latin typeface="Times New Roman" panose="02020603050405020304" pitchFamily="18" charset="0"/>
                <a:cs typeface="Times New Roman" panose="02020603050405020304" pitchFamily="18" charset="0"/>
              </a:rPr>
              <a:t>Evaluating the effect of land use and climate on hydrological regime of the basin using VIC model. </a:t>
            </a:r>
          </a:p>
          <a:p>
            <a:pPr marL="1004622" lvl="1" indent="-457071" algn="just">
              <a:spcBef>
                <a:spcPts val="451"/>
              </a:spcBef>
              <a:spcAft>
                <a:spcPts val="451"/>
              </a:spcAft>
              <a:buSzPct val="103000"/>
              <a:buFont typeface="Wingdings" panose="05000000000000000000" pitchFamily="2" charset="2"/>
              <a:buChar char="v"/>
            </a:pPr>
            <a:r>
              <a:rPr lang="en-US" sz="1867" dirty="0">
                <a:solidFill>
                  <a:srgbClr val="002060"/>
                </a:solidFill>
                <a:latin typeface="Times New Roman" panose="02020603050405020304" pitchFamily="18" charset="0"/>
                <a:cs typeface="Times New Roman" panose="02020603050405020304" pitchFamily="18" charset="0"/>
              </a:rPr>
              <a:t>Isolating the individual impact of land use and climate change on streamflow</a:t>
            </a:r>
          </a:p>
          <a:p>
            <a:pPr marL="1004622" lvl="1" indent="-457071" algn="just">
              <a:spcBef>
                <a:spcPts val="451"/>
              </a:spcBef>
              <a:spcAft>
                <a:spcPts val="451"/>
              </a:spcAft>
              <a:buSzPct val="103000"/>
              <a:buFont typeface="Wingdings" panose="05000000000000000000" pitchFamily="2" charset="2"/>
              <a:buChar char="v"/>
            </a:pPr>
            <a:r>
              <a:rPr lang="en-US" sz="1867" dirty="0">
                <a:solidFill>
                  <a:srgbClr val="002060"/>
                </a:solidFill>
                <a:latin typeface="Times New Roman" panose="02020603050405020304" pitchFamily="18" charset="0"/>
                <a:cs typeface="Times New Roman" panose="02020603050405020304" pitchFamily="18" charset="0"/>
              </a:rPr>
              <a:t>Climate change is the dominant contributor to the observed streamflow changes</a:t>
            </a:r>
          </a:p>
          <a:p>
            <a:pPr marL="1461690" lvl="2" indent="-457071" algn="just">
              <a:spcBef>
                <a:spcPts val="451"/>
              </a:spcBef>
              <a:spcAft>
                <a:spcPts val="451"/>
              </a:spcAft>
              <a:buSzPct val="103000"/>
              <a:buFont typeface="Wingdings" panose="05000000000000000000" pitchFamily="2" charset="2"/>
              <a:buChar char="v"/>
            </a:pPr>
            <a:endParaRPr lang="en-US" sz="1867" dirty="0">
              <a:solidFill>
                <a:srgbClr val="002060"/>
              </a:solidFill>
              <a:latin typeface="Times New Roman" panose="02020603050405020304" pitchFamily="18" charset="0"/>
              <a:cs typeface="Times New Roman" panose="02020603050405020304" pitchFamily="18" charset="0"/>
            </a:endParaRPr>
          </a:p>
          <a:p>
            <a:pPr marL="1004622" lvl="1" indent="-457071" algn="just">
              <a:spcBef>
                <a:spcPts val="451"/>
              </a:spcBef>
              <a:spcAft>
                <a:spcPts val="451"/>
              </a:spcAft>
              <a:buSzPct val="103000"/>
              <a:buFont typeface="Wingdings" panose="05000000000000000000" pitchFamily="2" charset="2"/>
              <a:buChar char="v"/>
            </a:pPr>
            <a:endParaRPr lang="en-US" sz="1867" dirty="0">
              <a:solidFill>
                <a:srgbClr val="002060"/>
              </a:solidFill>
              <a:latin typeface="Times New Roman" panose="02020603050405020304" pitchFamily="18" charset="0"/>
              <a:cs typeface="Times New Roman" panose="02020603050405020304" pitchFamily="18" charset="0"/>
            </a:endParaRPr>
          </a:p>
          <a:p>
            <a:pPr marL="1004622" lvl="1" indent="-457071" algn="just">
              <a:spcBef>
                <a:spcPts val="451"/>
              </a:spcBef>
              <a:spcAft>
                <a:spcPts val="451"/>
              </a:spcAft>
              <a:buSzPct val="103000"/>
              <a:buFont typeface="Wingdings" panose="05000000000000000000" pitchFamily="2" charset="2"/>
              <a:buChar char="v"/>
            </a:pPr>
            <a:endParaRPr lang="en-US" sz="1867" dirty="0">
              <a:solidFill>
                <a:srgbClr val="002060"/>
              </a:solidFill>
              <a:latin typeface="Times New Roman" panose="02020603050405020304" pitchFamily="18" charset="0"/>
              <a:cs typeface="Times New Roman" panose="02020603050405020304" pitchFamily="18" charset="0"/>
            </a:endParaRPr>
          </a:p>
          <a:p>
            <a:pPr marL="1004622" lvl="1" indent="-457071" algn="just">
              <a:spcBef>
                <a:spcPts val="451"/>
              </a:spcBef>
              <a:spcAft>
                <a:spcPts val="451"/>
              </a:spcAft>
              <a:buSzPct val="103000"/>
              <a:buFont typeface="Wingdings" panose="05000000000000000000" pitchFamily="2" charset="2"/>
              <a:buChar char="v"/>
            </a:pPr>
            <a:endParaRPr lang="en-US" sz="1867" dirty="0">
              <a:solidFill>
                <a:srgbClr val="002060"/>
              </a:solidFill>
              <a:latin typeface="Times New Roman" panose="02020603050405020304" pitchFamily="18" charset="0"/>
              <a:cs typeface="Times New Roman" panose="02020603050405020304" pitchFamily="18" charset="0"/>
            </a:endParaRPr>
          </a:p>
          <a:p>
            <a:pPr marL="547541" indent="-457071" algn="just">
              <a:spcBef>
                <a:spcPts val="451"/>
              </a:spcBef>
              <a:spcAft>
                <a:spcPts val="451"/>
              </a:spcAft>
              <a:buSzPct val="103000"/>
              <a:buFont typeface="Wingdings" panose="05000000000000000000" pitchFamily="2" charset="2"/>
              <a:buChar char="v"/>
            </a:pPr>
            <a:endParaRPr lang="en-US" sz="1867" dirty="0">
              <a:solidFill>
                <a:srgbClr val="002060"/>
              </a:solidFill>
              <a:latin typeface="Times New Roman" panose="02020603050405020304" pitchFamily="18" charset="0"/>
              <a:cs typeface="Times New Roman" panose="02020603050405020304" pitchFamily="18" charset="0"/>
            </a:endParaRPr>
          </a:p>
          <a:p>
            <a:pPr marL="547541" indent="-457071" algn="just">
              <a:spcBef>
                <a:spcPts val="451"/>
              </a:spcBef>
              <a:spcAft>
                <a:spcPts val="451"/>
              </a:spcAft>
              <a:buSzPct val="103000"/>
              <a:buFont typeface="Wingdings" panose="05000000000000000000" pitchFamily="2" charset="2"/>
              <a:buChar char="v"/>
            </a:pPr>
            <a:endParaRPr lang="en-IN" sz="1867" dirty="0">
              <a:solidFill>
                <a:srgbClr val="002060"/>
              </a:solidFill>
              <a:latin typeface="Times New Roman" pitchFamily="18" charset="0"/>
              <a:cs typeface="Times New Roman" pitchFamily="18" charset="0"/>
            </a:endParaRPr>
          </a:p>
        </p:txBody>
      </p:sp>
      <p:pic>
        <p:nvPicPr>
          <p:cNvPr id="21" name="Picture 20" descr="F:\UGB\UGB_VIC\Scenario1\VIC Simulations.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813" y="4262100"/>
            <a:ext cx="4708187" cy="1738008"/>
          </a:xfrm>
          <a:prstGeom prst="rect">
            <a:avLst/>
          </a:prstGeom>
          <a:noFill/>
          <a:ln>
            <a:noFill/>
          </a:ln>
        </p:spPr>
      </p:pic>
      <p:sp>
        <p:nvSpPr>
          <p:cNvPr id="4" name="TextBox 3"/>
          <p:cNvSpPr txBox="1"/>
          <p:nvPr/>
        </p:nvSpPr>
        <p:spPr>
          <a:xfrm>
            <a:off x="5394445" y="5959373"/>
            <a:ext cx="3311237" cy="328205"/>
          </a:xfrm>
          <a:prstGeom prst="rect">
            <a:avLst/>
          </a:prstGeom>
          <a:noFill/>
        </p:spPr>
        <p:txBody>
          <a:bodyPr wrap="none" lIns="121893" tIns="60947" rIns="121893" bIns="60947" rtlCol="0">
            <a:spAutoFit/>
          </a:bodyPr>
          <a:lstStyle/>
          <a:p>
            <a:r>
              <a:rPr lang="en-US" sz="1333" b="1" dirty="0">
                <a:latin typeface="Times New Roman" panose="02020603050405020304" pitchFamily="18" charset="0"/>
                <a:cs typeface="Times New Roman" panose="02020603050405020304" pitchFamily="18" charset="0"/>
              </a:rPr>
              <a:t>Hydrologic impacts of LULC and climate </a:t>
            </a:r>
          </a:p>
        </p:txBody>
      </p:sp>
      <p:sp>
        <p:nvSpPr>
          <p:cNvPr id="9" name="Title 1"/>
          <p:cNvSpPr txBox="1">
            <a:spLocks/>
          </p:cNvSpPr>
          <p:nvPr/>
        </p:nvSpPr>
        <p:spPr>
          <a:xfrm>
            <a:off x="21" y="0"/>
            <a:ext cx="9144001" cy="627845"/>
          </a:xfrm>
          <a:prstGeom prst="rect">
            <a:avLst/>
          </a:prstGeom>
        </p:spPr>
        <p:txBody>
          <a:bodyPr lIns="121893" tIns="60947" rIns="121893" bIns="60947"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67" b="1" dirty="0">
                <a:solidFill>
                  <a:srgbClr val="C00000"/>
                </a:solidFill>
                <a:latin typeface="Times New Roman" panose="02020603050405020304" pitchFamily="18" charset="0"/>
                <a:cs typeface="Times New Roman" panose="02020603050405020304" pitchFamily="18" charset="0"/>
              </a:rPr>
              <a:t>Hydrologic Modelling</a:t>
            </a:r>
          </a:p>
        </p:txBody>
      </p:sp>
      <p:sp>
        <p:nvSpPr>
          <p:cNvPr id="2" name="Slide Number Placeholder 1"/>
          <p:cNvSpPr>
            <a:spLocks noGrp="1"/>
          </p:cNvSpPr>
          <p:nvPr>
            <p:ph type="sldNum" sz="quarter" idx="12"/>
          </p:nvPr>
        </p:nvSpPr>
        <p:spPr>
          <a:xfrm>
            <a:off x="7077560" y="6476600"/>
            <a:ext cx="2057400" cy="365125"/>
          </a:xfrm>
        </p:spPr>
        <p:txBody>
          <a:bodyPr/>
          <a:lstStyle/>
          <a:p>
            <a:fld id="{0EC923F5-8A4E-4DBE-9354-32AD61553D62}" type="slidenum">
              <a:rPr lang="en-US" smtClean="0"/>
              <a:pPr/>
              <a:t>10</a:t>
            </a:fld>
            <a:endParaRPr lang="en-US" dirty="0"/>
          </a:p>
        </p:txBody>
      </p:sp>
      <p:grpSp>
        <p:nvGrpSpPr>
          <p:cNvPr id="99" name="Group 98"/>
          <p:cNvGrpSpPr/>
          <p:nvPr/>
        </p:nvGrpSpPr>
        <p:grpSpPr>
          <a:xfrm>
            <a:off x="4216400" y="791246"/>
            <a:ext cx="4846320" cy="3028916"/>
            <a:chOff x="205136" y="671512"/>
            <a:chExt cx="10267230" cy="5186363"/>
          </a:xfrm>
        </p:grpSpPr>
        <p:pic>
          <p:nvPicPr>
            <p:cNvPr id="100" name="Picture 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676401"/>
              <a:ext cx="4826000" cy="418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Bent Arrow 100"/>
            <p:cNvSpPr/>
            <p:nvPr/>
          </p:nvSpPr>
          <p:spPr>
            <a:xfrm>
              <a:off x="6502401" y="1206501"/>
              <a:ext cx="1223815" cy="469899"/>
            </a:xfrm>
            <a:prstGeom prst="bentArrow">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ndParaRPr>
            </a:p>
          </p:txBody>
        </p:sp>
        <p:cxnSp>
          <p:nvCxnSpPr>
            <p:cNvPr id="102" name="AutoShape 22"/>
            <p:cNvCxnSpPr>
              <a:cxnSpLocks noChangeShapeType="1"/>
            </p:cNvCxnSpPr>
            <p:nvPr/>
          </p:nvCxnSpPr>
          <p:spPr bwMode="auto">
            <a:xfrm>
              <a:off x="5125912" y="3096748"/>
              <a:ext cx="880057" cy="0"/>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3" name="AutoShape 21"/>
            <p:cNvCxnSpPr>
              <a:cxnSpLocks noChangeShapeType="1"/>
            </p:cNvCxnSpPr>
            <p:nvPr/>
          </p:nvCxnSpPr>
          <p:spPr bwMode="auto">
            <a:xfrm>
              <a:off x="5023701" y="5457406"/>
              <a:ext cx="880057" cy="0"/>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4" name="AutoShape 20"/>
            <p:cNvCxnSpPr>
              <a:cxnSpLocks noChangeShapeType="1"/>
            </p:cNvCxnSpPr>
            <p:nvPr/>
          </p:nvCxnSpPr>
          <p:spPr bwMode="auto">
            <a:xfrm>
              <a:off x="3615263" y="2939210"/>
              <a:ext cx="0" cy="1023190"/>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5" name="AutoShape 19"/>
            <p:cNvCxnSpPr>
              <a:cxnSpLocks noChangeShapeType="1"/>
            </p:cNvCxnSpPr>
            <p:nvPr/>
          </p:nvCxnSpPr>
          <p:spPr bwMode="auto">
            <a:xfrm>
              <a:off x="4762109" y="2192338"/>
              <a:ext cx="0" cy="672381"/>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6" name="AutoShape 18"/>
            <p:cNvCxnSpPr>
              <a:cxnSpLocks noChangeShapeType="1"/>
            </p:cNvCxnSpPr>
            <p:nvPr/>
          </p:nvCxnSpPr>
          <p:spPr bwMode="auto">
            <a:xfrm flipV="1">
              <a:off x="2600076" y="2526701"/>
              <a:ext cx="0" cy="946450"/>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7" name="AutoShape 17"/>
            <p:cNvCxnSpPr>
              <a:cxnSpLocks noChangeShapeType="1"/>
            </p:cNvCxnSpPr>
            <p:nvPr/>
          </p:nvCxnSpPr>
          <p:spPr bwMode="auto">
            <a:xfrm flipV="1">
              <a:off x="3347697" y="2436718"/>
              <a:ext cx="5979" cy="502492"/>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08" name="AutoShape 16"/>
            <p:cNvCxnSpPr>
              <a:cxnSpLocks noChangeShapeType="1"/>
            </p:cNvCxnSpPr>
            <p:nvPr/>
          </p:nvCxnSpPr>
          <p:spPr bwMode="auto">
            <a:xfrm flipV="1">
              <a:off x="3902835" y="2374997"/>
              <a:ext cx="23332" cy="564213"/>
            </a:xfrm>
            <a:prstGeom prst="straightConnector1">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sp>
          <p:nvSpPr>
            <p:cNvPr id="109" name="Text Box 3"/>
            <p:cNvSpPr txBox="1">
              <a:spLocks noChangeArrowheads="1"/>
            </p:cNvSpPr>
            <p:nvPr/>
          </p:nvSpPr>
          <p:spPr bwMode="auto">
            <a:xfrm>
              <a:off x="3962400" y="4587874"/>
              <a:ext cx="957689"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W</a:t>
              </a:r>
              <a:r>
                <a:rPr lang="en-US" sz="1067" baseline="-30000" dirty="0">
                  <a:latin typeface="Times New Roman" pitchFamily="18" charset="0"/>
                  <a:ea typeface="Calibri" pitchFamily="34" charset="0"/>
                  <a:cs typeface="Times New Roman" pitchFamily="18" charset="0"/>
                </a:rPr>
                <a:t>3</a:t>
              </a:r>
              <a:endParaRPr lang="en-US" sz="1067" dirty="0">
                <a:latin typeface="Arial" charset="0"/>
                <a:ea typeface="Calibri" pitchFamily="34" charset="0"/>
                <a:cs typeface="Times New Roman" pitchFamily="18" charset="0"/>
              </a:endParaRPr>
            </a:p>
          </p:txBody>
        </p:sp>
        <p:sp>
          <p:nvSpPr>
            <p:cNvPr id="110" name="Text Box 8"/>
            <p:cNvSpPr txBox="1">
              <a:spLocks noChangeArrowheads="1"/>
            </p:cNvSpPr>
            <p:nvPr/>
          </p:nvSpPr>
          <p:spPr bwMode="auto">
            <a:xfrm>
              <a:off x="2600077" y="3568701"/>
              <a:ext cx="917825" cy="39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Q</a:t>
              </a:r>
              <a:r>
                <a:rPr lang="en-US" sz="1067" baseline="-30000" dirty="0">
                  <a:latin typeface="Times New Roman" pitchFamily="18" charset="0"/>
                  <a:ea typeface="Calibri" pitchFamily="34" charset="0"/>
                  <a:cs typeface="Times New Roman" pitchFamily="18" charset="0"/>
                </a:rPr>
                <a:t>12</a:t>
              </a:r>
              <a:endParaRPr lang="en-US" sz="1067" dirty="0">
                <a:latin typeface="Arial" charset="0"/>
                <a:ea typeface="Calibri" pitchFamily="34" charset="0"/>
                <a:cs typeface="Times New Roman" pitchFamily="18" charset="0"/>
              </a:endParaRPr>
            </a:p>
          </p:txBody>
        </p:sp>
        <p:sp>
          <p:nvSpPr>
            <p:cNvPr id="111" name="Text Box 5"/>
            <p:cNvSpPr txBox="1">
              <a:spLocks noChangeArrowheads="1"/>
            </p:cNvSpPr>
            <p:nvPr/>
          </p:nvSpPr>
          <p:spPr bwMode="auto">
            <a:xfrm>
              <a:off x="3370479" y="3869038"/>
              <a:ext cx="44558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cs typeface="Times New Roman" pitchFamily="18" charset="0"/>
                </a:rPr>
                <a:t>I</a:t>
              </a:r>
              <a:endParaRPr lang="en-US" sz="1067" dirty="0">
                <a:latin typeface="Arial" charset="0"/>
              </a:endParaRPr>
            </a:p>
          </p:txBody>
        </p:sp>
        <p:sp>
          <p:nvSpPr>
            <p:cNvPr id="112" name="Text Box 11"/>
            <p:cNvSpPr txBox="1">
              <a:spLocks noChangeArrowheads="1"/>
            </p:cNvSpPr>
            <p:nvPr/>
          </p:nvSpPr>
          <p:spPr bwMode="auto">
            <a:xfrm>
              <a:off x="2333288" y="2210933"/>
              <a:ext cx="848091" cy="40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E</a:t>
              </a:r>
              <a:r>
                <a:rPr lang="en-US" sz="1067" baseline="-30000" dirty="0">
                  <a:latin typeface="Times New Roman" pitchFamily="18" charset="0"/>
                  <a:ea typeface="Calibri" pitchFamily="34" charset="0"/>
                  <a:cs typeface="Times New Roman" pitchFamily="18" charset="0"/>
                </a:rPr>
                <a:t>1</a:t>
              </a:r>
              <a:endParaRPr lang="en-US" sz="1067" dirty="0">
                <a:latin typeface="Arial" charset="0"/>
                <a:ea typeface="Calibri" pitchFamily="34" charset="0"/>
                <a:cs typeface="Times New Roman" pitchFamily="18" charset="0"/>
              </a:endParaRPr>
            </a:p>
          </p:txBody>
        </p:sp>
        <p:sp>
          <p:nvSpPr>
            <p:cNvPr id="113" name="Text Box 10"/>
            <p:cNvSpPr txBox="1">
              <a:spLocks noChangeArrowheads="1"/>
            </p:cNvSpPr>
            <p:nvPr/>
          </p:nvSpPr>
          <p:spPr bwMode="auto">
            <a:xfrm>
              <a:off x="3046007" y="2053412"/>
              <a:ext cx="815259" cy="38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err="1">
                  <a:latin typeface="Times New Roman" pitchFamily="18" charset="0"/>
                  <a:ea typeface="Calibri" pitchFamily="34" charset="0"/>
                  <a:cs typeface="Times New Roman" pitchFamily="18" charset="0"/>
                </a:rPr>
                <a:t>E</a:t>
              </a:r>
              <a:r>
                <a:rPr lang="en-US" sz="1067" baseline="-30000" dirty="0" err="1">
                  <a:latin typeface="Times New Roman" pitchFamily="18" charset="0"/>
                  <a:ea typeface="Calibri" pitchFamily="34" charset="0"/>
                  <a:cs typeface="Times New Roman" pitchFamily="18" charset="0"/>
                </a:rPr>
                <a:t>c</a:t>
              </a:r>
              <a:endParaRPr lang="en-US" sz="1067" dirty="0">
                <a:latin typeface="Arial" charset="0"/>
                <a:ea typeface="Calibri" pitchFamily="34" charset="0"/>
                <a:cs typeface="Times New Roman" pitchFamily="18" charset="0"/>
              </a:endParaRPr>
            </a:p>
          </p:txBody>
        </p:sp>
        <p:sp>
          <p:nvSpPr>
            <p:cNvPr id="114" name="Text Box 9"/>
            <p:cNvSpPr txBox="1">
              <a:spLocks noChangeArrowheads="1"/>
            </p:cNvSpPr>
            <p:nvPr/>
          </p:nvSpPr>
          <p:spPr bwMode="auto">
            <a:xfrm>
              <a:off x="3552041" y="2064386"/>
              <a:ext cx="748254" cy="3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E</a:t>
              </a:r>
              <a:r>
                <a:rPr lang="en-US" sz="1067" baseline="-30000" dirty="0">
                  <a:latin typeface="Times New Roman" pitchFamily="18" charset="0"/>
                  <a:ea typeface="Calibri" pitchFamily="34" charset="0"/>
                  <a:cs typeface="Times New Roman" pitchFamily="18" charset="0"/>
                </a:rPr>
                <a:t>t</a:t>
              </a:r>
              <a:endParaRPr lang="en-US" sz="1067" dirty="0">
                <a:latin typeface="Arial" charset="0"/>
                <a:ea typeface="Calibri" pitchFamily="34" charset="0"/>
                <a:cs typeface="Times New Roman" pitchFamily="18" charset="0"/>
              </a:endParaRPr>
            </a:p>
          </p:txBody>
        </p:sp>
        <p:sp>
          <p:nvSpPr>
            <p:cNvPr id="115" name="Text Box 8"/>
            <p:cNvSpPr txBox="1">
              <a:spLocks noChangeArrowheads="1"/>
            </p:cNvSpPr>
            <p:nvPr/>
          </p:nvSpPr>
          <p:spPr bwMode="auto">
            <a:xfrm>
              <a:off x="2718310" y="4329742"/>
              <a:ext cx="976640" cy="39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Q</a:t>
              </a:r>
              <a:r>
                <a:rPr lang="en-US" sz="1067" baseline="-30000" dirty="0">
                  <a:latin typeface="Times New Roman" pitchFamily="18" charset="0"/>
                  <a:ea typeface="Calibri" pitchFamily="34" charset="0"/>
                  <a:cs typeface="Times New Roman" pitchFamily="18" charset="0"/>
                </a:rPr>
                <a:t>23</a:t>
              </a:r>
              <a:endParaRPr lang="en-US" sz="1067" dirty="0">
                <a:latin typeface="Arial" charset="0"/>
                <a:ea typeface="Calibri" pitchFamily="34" charset="0"/>
                <a:cs typeface="Times New Roman" pitchFamily="18" charset="0"/>
              </a:endParaRPr>
            </a:p>
          </p:txBody>
        </p:sp>
        <p:sp>
          <p:nvSpPr>
            <p:cNvPr id="116" name="Text Box 7"/>
            <p:cNvSpPr txBox="1">
              <a:spLocks noChangeArrowheads="1"/>
            </p:cNvSpPr>
            <p:nvPr/>
          </p:nvSpPr>
          <p:spPr bwMode="auto">
            <a:xfrm>
              <a:off x="5855251" y="5173514"/>
              <a:ext cx="923854" cy="46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err="1">
                  <a:latin typeface="Times New Roman" pitchFamily="18" charset="0"/>
                  <a:ea typeface="Calibri" pitchFamily="34" charset="0"/>
                  <a:cs typeface="Times New Roman" pitchFamily="18" charset="0"/>
                </a:rPr>
                <a:t>Q</a:t>
              </a:r>
              <a:r>
                <a:rPr lang="en-US" sz="1067" baseline="-30000" dirty="0" err="1">
                  <a:latin typeface="Times New Roman" pitchFamily="18" charset="0"/>
                  <a:ea typeface="Calibri" pitchFamily="34" charset="0"/>
                  <a:cs typeface="Times New Roman" pitchFamily="18" charset="0"/>
                </a:rPr>
                <a:t>b</a:t>
              </a:r>
              <a:endParaRPr lang="en-US" sz="1067" dirty="0">
                <a:latin typeface="Arial" charset="0"/>
                <a:ea typeface="Calibri" pitchFamily="34" charset="0"/>
                <a:cs typeface="Times New Roman" pitchFamily="18" charset="0"/>
              </a:endParaRPr>
            </a:p>
          </p:txBody>
        </p:sp>
        <p:sp>
          <p:nvSpPr>
            <p:cNvPr id="117" name="Text Box 6"/>
            <p:cNvSpPr txBox="1">
              <a:spLocks noChangeArrowheads="1"/>
            </p:cNvSpPr>
            <p:nvPr/>
          </p:nvSpPr>
          <p:spPr bwMode="auto">
            <a:xfrm>
              <a:off x="3902835" y="3144264"/>
              <a:ext cx="928402" cy="39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W</a:t>
              </a:r>
              <a:r>
                <a:rPr lang="en-US" sz="1067" baseline="-30000" dirty="0">
                  <a:latin typeface="Times New Roman" pitchFamily="18" charset="0"/>
                  <a:ea typeface="Calibri" pitchFamily="34" charset="0"/>
                  <a:cs typeface="Times New Roman" pitchFamily="18" charset="0"/>
                </a:rPr>
                <a:t>1</a:t>
              </a:r>
              <a:endParaRPr lang="en-US" sz="1067" dirty="0">
                <a:latin typeface="Arial" charset="0"/>
                <a:ea typeface="Calibri" pitchFamily="34" charset="0"/>
                <a:cs typeface="Times New Roman" pitchFamily="18" charset="0"/>
              </a:endParaRPr>
            </a:p>
          </p:txBody>
        </p:sp>
        <p:sp>
          <p:nvSpPr>
            <p:cNvPr id="118" name="Text Box 5"/>
            <p:cNvSpPr txBox="1">
              <a:spLocks noChangeArrowheads="1"/>
            </p:cNvSpPr>
            <p:nvPr/>
          </p:nvSpPr>
          <p:spPr bwMode="auto">
            <a:xfrm>
              <a:off x="4616084" y="1927310"/>
              <a:ext cx="389789" cy="3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P</a:t>
              </a:r>
              <a:endParaRPr lang="en-US" sz="1067" dirty="0">
                <a:latin typeface="Arial" charset="0"/>
                <a:ea typeface="Calibri" pitchFamily="34" charset="0"/>
                <a:cs typeface="Times New Roman" pitchFamily="18" charset="0"/>
              </a:endParaRPr>
            </a:p>
          </p:txBody>
        </p:sp>
        <p:sp>
          <p:nvSpPr>
            <p:cNvPr id="119" name="Text Box 4"/>
            <p:cNvSpPr txBox="1">
              <a:spLocks noChangeArrowheads="1"/>
            </p:cNvSpPr>
            <p:nvPr/>
          </p:nvSpPr>
          <p:spPr bwMode="auto">
            <a:xfrm>
              <a:off x="5940804" y="2813784"/>
              <a:ext cx="838301" cy="4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err="1">
                  <a:latin typeface="Times New Roman" pitchFamily="18" charset="0"/>
                  <a:ea typeface="Calibri" pitchFamily="34" charset="0"/>
                  <a:cs typeface="Times New Roman" pitchFamily="18" charset="0"/>
                </a:rPr>
                <a:t>Q</a:t>
              </a:r>
              <a:r>
                <a:rPr lang="en-US" sz="1067" baseline="-30000" dirty="0" err="1">
                  <a:latin typeface="Times New Roman" pitchFamily="18" charset="0"/>
                  <a:ea typeface="Calibri" pitchFamily="34" charset="0"/>
                  <a:cs typeface="Times New Roman" pitchFamily="18" charset="0"/>
                </a:rPr>
                <a:t>d</a:t>
              </a:r>
              <a:endParaRPr lang="en-US" sz="1067" dirty="0">
                <a:latin typeface="Arial" charset="0"/>
                <a:ea typeface="Calibri" pitchFamily="34" charset="0"/>
                <a:cs typeface="Times New Roman" pitchFamily="18" charset="0"/>
              </a:endParaRPr>
            </a:p>
          </p:txBody>
        </p:sp>
        <p:sp>
          <p:nvSpPr>
            <p:cNvPr id="120" name="Text Box 3"/>
            <p:cNvSpPr txBox="1">
              <a:spLocks noChangeArrowheads="1"/>
            </p:cNvSpPr>
            <p:nvPr/>
          </p:nvSpPr>
          <p:spPr bwMode="auto">
            <a:xfrm>
              <a:off x="3956974" y="3690766"/>
              <a:ext cx="963115" cy="41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67" dirty="0">
                  <a:latin typeface="Times New Roman" pitchFamily="18" charset="0"/>
                  <a:ea typeface="Calibri" pitchFamily="34" charset="0"/>
                  <a:cs typeface="Times New Roman" pitchFamily="18" charset="0"/>
                </a:rPr>
                <a:t>W</a:t>
              </a:r>
              <a:r>
                <a:rPr lang="en-US" sz="1067" baseline="-30000" dirty="0">
                  <a:latin typeface="Times New Roman" pitchFamily="18" charset="0"/>
                  <a:ea typeface="Calibri" pitchFamily="34" charset="0"/>
                  <a:cs typeface="Times New Roman" pitchFamily="18" charset="0"/>
                </a:rPr>
                <a:t>2</a:t>
              </a:r>
              <a:endParaRPr lang="en-US" sz="1067" dirty="0">
                <a:latin typeface="Arial" charset="0"/>
                <a:ea typeface="Calibri" pitchFamily="34" charset="0"/>
                <a:cs typeface="Times New Roman" pitchFamily="18" charset="0"/>
              </a:endParaRPr>
            </a:p>
          </p:txBody>
        </p:sp>
        <p:sp>
          <p:nvSpPr>
            <p:cNvPr id="121" name="Text Box 37"/>
            <p:cNvSpPr txBox="1">
              <a:spLocks noChangeArrowheads="1"/>
            </p:cNvSpPr>
            <p:nvPr/>
          </p:nvSpPr>
          <p:spPr bwMode="auto">
            <a:xfrm>
              <a:off x="7405317" y="1933594"/>
              <a:ext cx="3067049" cy="2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333" dirty="0">
                  <a:latin typeface="Times New Roman" pitchFamily="18" charset="0"/>
                  <a:ea typeface="Calibri" pitchFamily="34" charset="0"/>
                  <a:cs typeface="Times New Roman" pitchFamily="18" charset="0"/>
                </a:rPr>
                <a:t>Land-cover classes</a:t>
              </a:r>
            </a:p>
          </p:txBody>
        </p:sp>
        <p:sp>
          <p:nvSpPr>
            <p:cNvPr id="122" name="Text Box 14"/>
            <p:cNvSpPr txBox="1">
              <a:spLocks noChangeArrowheads="1"/>
            </p:cNvSpPr>
            <p:nvPr/>
          </p:nvSpPr>
          <p:spPr bwMode="auto">
            <a:xfrm>
              <a:off x="599406" y="3124201"/>
              <a:ext cx="1911830" cy="5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067" dirty="0">
                  <a:latin typeface="Times New Roman" pitchFamily="18" charset="0"/>
                  <a:ea typeface="Calibri" pitchFamily="34" charset="0"/>
                  <a:cs typeface="Times New Roman" pitchFamily="18" charset="0"/>
                </a:rPr>
                <a:t>Layer 1</a:t>
              </a:r>
            </a:p>
            <a:p>
              <a:pPr algn="r" eaLnBrk="1" hangingPunct="1"/>
              <a:r>
                <a:rPr lang="en-US" sz="1067" dirty="0">
                  <a:latin typeface="Times New Roman" pitchFamily="18" charset="0"/>
                  <a:ea typeface="Calibri" pitchFamily="34" charset="0"/>
                  <a:cs typeface="Times New Roman" pitchFamily="18" charset="0"/>
                </a:rPr>
                <a:t>(0 </a:t>
              </a:r>
              <a:r>
                <a:rPr lang="en-US" sz="1067" dirty="0">
                  <a:ea typeface="Calibri" pitchFamily="34" charset="0"/>
                  <a:cs typeface="Times New Roman" pitchFamily="18" charset="0"/>
                </a:rPr>
                <a:t>–</a:t>
              </a:r>
              <a:r>
                <a:rPr lang="en-US" sz="1067" dirty="0">
                  <a:latin typeface="Times New Roman" pitchFamily="18" charset="0"/>
                  <a:ea typeface="Calibri" pitchFamily="34" charset="0"/>
                  <a:cs typeface="Times New Roman" pitchFamily="18" charset="0"/>
                </a:rPr>
                <a:t> 10 cm)</a:t>
              </a:r>
              <a:endParaRPr lang="en-US" sz="1067" dirty="0">
                <a:latin typeface="Arial" charset="0"/>
                <a:ea typeface="Calibri" pitchFamily="34" charset="0"/>
                <a:cs typeface="Times New Roman" pitchFamily="18" charset="0"/>
              </a:endParaRPr>
            </a:p>
          </p:txBody>
        </p:sp>
        <p:sp>
          <p:nvSpPr>
            <p:cNvPr id="123" name="Text Box 14"/>
            <p:cNvSpPr txBox="1">
              <a:spLocks noChangeArrowheads="1"/>
            </p:cNvSpPr>
            <p:nvPr/>
          </p:nvSpPr>
          <p:spPr bwMode="auto">
            <a:xfrm>
              <a:off x="205136" y="4582160"/>
              <a:ext cx="2296140" cy="5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067" dirty="0">
                  <a:latin typeface="Times New Roman" pitchFamily="18" charset="0"/>
                  <a:ea typeface="Calibri" pitchFamily="34" charset="0"/>
                  <a:cs typeface="Times New Roman" pitchFamily="18" charset="0"/>
                </a:rPr>
                <a:t>Layer 3</a:t>
              </a:r>
            </a:p>
            <a:p>
              <a:pPr algn="r" eaLnBrk="1" hangingPunct="1"/>
              <a:r>
                <a:rPr lang="en-US" sz="1067" dirty="0">
                  <a:latin typeface="Times New Roman" pitchFamily="18" charset="0"/>
                  <a:ea typeface="Calibri" pitchFamily="34" charset="0"/>
                  <a:cs typeface="Times New Roman" pitchFamily="18" charset="0"/>
                </a:rPr>
                <a:t>(40 </a:t>
              </a:r>
              <a:r>
                <a:rPr lang="en-US" sz="1067" dirty="0">
                  <a:ea typeface="Calibri" pitchFamily="34" charset="0"/>
                  <a:cs typeface="Times New Roman" pitchFamily="18" charset="0"/>
                </a:rPr>
                <a:t>–</a:t>
              </a:r>
              <a:r>
                <a:rPr lang="en-US" sz="1067" dirty="0">
                  <a:latin typeface="Times New Roman" pitchFamily="18" charset="0"/>
                  <a:ea typeface="Calibri" pitchFamily="34" charset="0"/>
                  <a:cs typeface="Times New Roman" pitchFamily="18" charset="0"/>
                </a:rPr>
                <a:t> 100 cm)</a:t>
              </a:r>
              <a:endParaRPr lang="en-US" sz="1067" dirty="0">
                <a:latin typeface="Arial" charset="0"/>
                <a:ea typeface="Calibri" pitchFamily="34" charset="0"/>
                <a:cs typeface="Times New Roman" pitchFamily="18" charset="0"/>
              </a:endParaRPr>
            </a:p>
          </p:txBody>
        </p:sp>
        <p:sp>
          <p:nvSpPr>
            <p:cNvPr id="124" name="Text Box 14"/>
            <p:cNvSpPr txBox="1">
              <a:spLocks noChangeArrowheads="1"/>
            </p:cNvSpPr>
            <p:nvPr/>
          </p:nvSpPr>
          <p:spPr bwMode="auto">
            <a:xfrm>
              <a:off x="1112977" y="2837078"/>
              <a:ext cx="1472550" cy="38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067" dirty="0">
                  <a:latin typeface="Times New Roman" pitchFamily="18" charset="0"/>
                  <a:ea typeface="Calibri" pitchFamily="34" charset="0"/>
                  <a:cs typeface="Times New Roman" pitchFamily="18" charset="0"/>
                </a:rPr>
                <a:t>Canopy</a:t>
              </a:r>
              <a:endParaRPr lang="en-US" sz="1067" dirty="0">
                <a:latin typeface="Arial" charset="0"/>
                <a:ea typeface="Calibri" pitchFamily="34" charset="0"/>
                <a:cs typeface="Times New Roman" pitchFamily="18" charset="0"/>
              </a:endParaRPr>
            </a:p>
          </p:txBody>
        </p:sp>
        <p:sp>
          <p:nvSpPr>
            <p:cNvPr id="125" name="Text Box 14"/>
            <p:cNvSpPr txBox="1">
              <a:spLocks noChangeArrowheads="1"/>
            </p:cNvSpPr>
            <p:nvPr/>
          </p:nvSpPr>
          <p:spPr bwMode="auto">
            <a:xfrm>
              <a:off x="465225" y="3738385"/>
              <a:ext cx="2018702" cy="5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067" dirty="0">
                  <a:latin typeface="Times New Roman" pitchFamily="18" charset="0"/>
                  <a:ea typeface="Calibri" pitchFamily="34" charset="0"/>
                  <a:cs typeface="Times New Roman" pitchFamily="18" charset="0"/>
                </a:rPr>
                <a:t>Layer 2</a:t>
              </a:r>
            </a:p>
            <a:p>
              <a:pPr algn="r" eaLnBrk="1" hangingPunct="1"/>
              <a:r>
                <a:rPr lang="en-US" sz="1067" dirty="0">
                  <a:latin typeface="Times New Roman" pitchFamily="18" charset="0"/>
                  <a:ea typeface="Calibri" pitchFamily="34" charset="0"/>
                  <a:cs typeface="Times New Roman" pitchFamily="18" charset="0"/>
                </a:rPr>
                <a:t>(10 </a:t>
              </a:r>
              <a:r>
                <a:rPr lang="en-US" sz="1067" dirty="0">
                  <a:ea typeface="Calibri" pitchFamily="34" charset="0"/>
                  <a:cs typeface="Times New Roman" pitchFamily="18" charset="0"/>
                </a:rPr>
                <a:t>–</a:t>
              </a:r>
              <a:r>
                <a:rPr lang="en-US" sz="1067" dirty="0">
                  <a:latin typeface="Times New Roman" pitchFamily="18" charset="0"/>
                  <a:ea typeface="Calibri" pitchFamily="34" charset="0"/>
                  <a:cs typeface="Times New Roman" pitchFamily="18" charset="0"/>
                </a:rPr>
                <a:t> 40 cm)</a:t>
              </a:r>
              <a:endParaRPr lang="en-US" sz="1067" dirty="0">
                <a:latin typeface="Arial" charset="0"/>
                <a:ea typeface="Calibri" pitchFamily="34" charset="0"/>
                <a:cs typeface="Times New Roman" pitchFamily="18" charset="0"/>
              </a:endParaRPr>
            </a:p>
          </p:txBody>
        </p:sp>
        <p:pic>
          <p:nvPicPr>
            <p:cNvPr id="1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7972" y="671512"/>
              <a:ext cx="2287258" cy="136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3" name="Text Box 1"/>
          <p:cNvSpPr txBox="1">
            <a:spLocks noChangeArrowheads="1"/>
          </p:cNvSpPr>
          <p:nvPr/>
        </p:nvSpPr>
        <p:spPr bwMode="auto">
          <a:xfrm>
            <a:off x="7533652" y="1927025"/>
            <a:ext cx="1598001" cy="2227187"/>
          </a:xfrm>
          <a:prstGeom prst="rect">
            <a:avLst/>
          </a:prstGeom>
          <a:noFill/>
          <a:ln>
            <a:noFill/>
          </a:ln>
          <a:extLst/>
        </p:spPr>
        <p:txBody>
          <a:bodyPr lIns="121893" tIns="60947" rIns="121893" bIns="60947" anchor="ctr"/>
          <a:lstStyle/>
          <a:p>
            <a:pPr eaLnBrk="0" hangingPunct="0">
              <a:defRPr/>
            </a:pPr>
            <a:r>
              <a:rPr lang="en-US" sz="933" dirty="0">
                <a:latin typeface="Times New Roman" panose="02020603050405020304" pitchFamily="18" charset="0"/>
                <a:ea typeface="Calibri" pitchFamily="34" charset="0"/>
                <a:cs typeface="Times New Roman" pitchFamily="18" charset="0"/>
              </a:rPr>
              <a:t>P = Precipitation</a:t>
            </a:r>
          </a:p>
          <a:p>
            <a:pPr eaLnBrk="0" hangingPunct="0">
              <a:defRPr/>
            </a:pPr>
            <a:r>
              <a:rPr lang="en-US" sz="933" dirty="0">
                <a:latin typeface="Times New Roman" panose="02020603050405020304" pitchFamily="18" charset="0"/>
                <a:ea typeface="Calibri" pitchFamily="34" charset="0"/>
                <a:cs typeface="Times New Roman" pitchFamily="18" charset="0"/>
              </a:rPr>
              <a:t>E</a:t>
            </a:r>
            <a:r>
              <a:rPr lang="en-US" sz="933" baseline="-30000" dirty="0">
                <a:latin typeface="Times New Roman" pitchFamily="18" charset="0"/>
                <a:ea typeface="Calibri" pitchFamily="34" charset="0"/>
                <a:cs typeface="Times New Roman" pitchFamily="18" charset="0"/>
              </a:rPr>
              <a:t>t</a:t>
            </a:r>
            <a:r>
              <a:rPr lang="en-US" sz="933" dirty="0">
                <a:latin typeface="Times New Roman" pitchFamily="18" charset="0"/>
                <a:ea typeface="Calibri" pitchFamily="34" charset="0"/>
                <a:cs typeface="Times New Roman" pitchFamily="18" charset="0"/>
              </a:rPr>
              <a:t> = Evapotranspiration</a:t>
            </a:r>
            <a:endParaRPr lang="en-US" sz="933" dirty="0">
              <a:latin typeface="Times New Roman" panose="02020603050405020304" pitchFamily="18" charset="0"/>
              <a:cs typeface="Times New Roman" panose="02020603050405020304" pitchFamily="18" charset="0"/>
            </a:endParaRPr>
          </a:p>
          <a:p>
            <a:pPr eaLnBrk="0" hangingPunct="0">
              <a:defRPr/>
            </a:pPr>
            <a:r>
              <a:rPr lang="en-US" sz="933" dirty="0" err="1">
                <a:latin typeface="Times New Roman" pitchFamily="18" charset="0"/>
                <a:ea typeface="Calibri" pitchFamily="34" charset="0"/>
                <a:cs typeface="Times New Roman" pitchFamily="18" charset="0"/>
              </a:rPr>
              <a:t>E</a:t>
            </a:r>
            <a:r>
              <a:rPr lang="en-US" sz="933" baseline="-30000" dirty="0" err="1">
                <a:latin typeface="Times New Roman" pitchFamily="18" charset="0"/>
                <a:ea typeface="Calibri" pitchFamily="34" charset="0"/>
                <a:cs typeface="Times New Roman" pitchFamily="18" charset="0"/>
              </a:rPr>
              <a:t>c</a:t>
            </a:r>
            <a:r>
              <a:rPr lang="en-US" sz="933" dirty="0">
                <a:latin typeface="Times New Roman" pitchFamily="18" charset="0"/>
                <a:ea typeface="Calibri" pitchFamily="34" charset="0"/>
                <a:cs typeface="Times New Roman" pitchFamily="18" charset="0"/>
              </a:rPr>
              <a:t> = Canopy Evaporation</a:t>
            </a:r>
            <a:endParaRPr lang="en-US" sz="933" dirty="0">
              <a:latin typeface="Times New Roman" panose="02020603050405020304" pitchFamily="18" charset="0"/>
              <a:cs typeface="Times New Roman" panose="02020603050405020304" pitchFamily="18" charset="0"/>
            </a:endParaRPr>
          </a:p>
          <a:p>
            <a:pPr eaLnBrk="0" hangingPunct="0">
              <a:defRPr/>
            </a:pPr>
            <a:r>
              <a:rPr lang="en-US" sz="933" dirty="0">
                <a:latin typeface="Times New Roman" pitchFamily="18" charset="0"/>
                <a:ea typeface="Calibri" pitchFamily="34" charset="0"/>
                <a:cs typeface="Times New Roman" pitchFamily="18" charset="0"/>
              </a:rPr>
              <a:t>E</a:t>
            </a:r>
            <a:r>
              <a:rPr lang="en-US" sz="933" baseline="-30000" dirty="0">
                <a:latin typeface="Times New Roman" pitchFamily="18" charset="0"/>
                <a:ea typeface="Calibri" pitchFamily="34" charset="0"/>
                <a:cs typeface="Times New Roman" pitchFamily="18" charset="0"/>
              </a:rPr>
              <a:t>1</a:t>
            </a:r>
            <a:r>
              <a:rPr lang="en-US" sz="933" dirty="0">
                <a:latin typeface="Times New Roman" pitchFamily="18" charset="0"/>
                <a:ea typeface="Calibri" pitchFamily="34" charset="0"/>
                <a:cs typeface="Times New Roman" pitchFamily="18" charset="0"/>
              </a:rPr>
              <a:t> = </a:t>
            </a:r>
            <a:r>
              <a:rPr lang="en-US" sz="933" dirty="0" err="1">
                <a:latin typeface="Times New Roman" pitchFamily="18" charset="0"/>
                <a:ea typeface="Calibri" pitchFamily="34" charset="0"/>
                <a:cs typeface="Times New Roman" pitchFamily="18" charset="0"/>
              </a:rPr>
              <a:t>Baresoil</a:t>
            </a:r>
            <a:r>
              <a:rPr lang="en-US" sz="933" dirty="0">
                <a:latin typeface="Times New Roman" pitchFamily="18" charset="0"/>
                <a:ea typeface="Calibri" pitchFamily="34" charset="0"/>
                <a:cs typeface="Times New Roman" pitchFamily="18" charset="0"/>
              </a:rPr>
              <a:t> Evaporation</a:t>
            </a:r>
            <a:endParaRPr lang="en-US" sz="933" dirty="0">
              <a:latin typeface="Times New Roman" panose="02020603050405020304" pitchFamily="18" charset="0"/>
              <a:cs typeface="Times New Roman" panose="02020603050405020304" pitchFamily="18" charset="0"/>
            </a:endParaRPr>
          </a:p>
          <a:p>
            <a:pPr eaLnBrk="0" hangingPunct="0">
              <a:defRPr/>
            </a:pPr>
            <a:r>
              <a:rPr lang="en-US" sz="933" dirty="0" err="1">
                <a:latin typeface="Times New Roman" pitchFamily="18" charset="0"/>
                <a:ea typeface="Calibri" pitchFamily="34" charset="0"/>
                <a:cs typeface="Times New Roman" pitchFamily="18" charset="0"/>
              </a:rPr>
              <a:t>Q</a:t>
            </a:r>
            <a:r>
              <a:rPr lang="en-US" sz="933" baseline="-30000" dirty="0" err="1">
                <a:latin typeface="Times New Roman" pitchFamily="18" charset="0"/>
                <a:ea typeface="Calibri" pitchFamily="34" charset="0"/>
                <a:cs typeface="Times New Roman" pitchFamily="18" charset="0"/>
              </a:rPr>
              <a:t>d</a:t>
            </a:r>
            <a:r>
              <a:rPr lang="en-US" sz="933" dirty="0">
                <a:latin typeface="Times New Roman" pitchFamily="18" charset="0"/>
                <a:ea typeface="Calibri" pitchFamily="34" charset="0"/>
                <a:cs typeface="Times New Roman" pitchFamily="18" charset="0"/>
              </a:rPr>
              <a:t> = Direct Runoff</a:t>
            </a:r>
          </a:p>
          <a:p>
            <a:pPr eaLnBrk="0" hangingPunct="0">
              <a:defRPr/>
            </a:pPr>
            <a:r>
              <a:rPr lang="en-US" sz="933" dirty="0">
                <a:latin typeface="Times New Roman" pitchFamily="18" charset="0"/>
                <a:ea typeface="Calibri" pitchFamily="34" charset="0"/>
                <a:cs typeface="Times New Roman" pitchFamily="18" charset="0"/>
              </a:rPr>
              <a:t>I = Infiltration</a:t>
            </a:r>
            <a:endParaRPr lang="en-US" sz="933" dirty="0">
              <a:latin typeface="Times New Roman" panose="02020603050405020304" pitchFamily="18" charset="0"/>
              <a:cs typeface="Times New Roman" panose="02020603050405020304" pitchFamily="18" charset="0"/>
            </a:endParaRPr>
          </a:p>
          <a:p>
            <a:pPr eaLnBrk="0" hangingPunct="0">
              <a:defRPr/>
            </a:pPr>
            <a:r>
              <a:rPr lang="en-US" sz="933" dirty="0">
                <a:latin typeface="Times New Roman" pitchFamily="18" charset="0"/>
                <a:ea typeface="Calibri" pitchFamily="34" charset="0"/>
                <a:cs typeface="Times New Roman" pitchFamily="18" charset="0"/>
              </a:rPr>
              <a:t>Q</a:t>
            </a:r>
            <a:r>
              <a:rPr lang="en-US" sz="933" baseline="-30000" dirty="0">
                <a:latin typeface="Times New Roman" pitchFamily="18" charset="0"/>
                <a:ea typeface="Calibri" pitchFamily="34" charset="0"/>
                <a:cs typeface="Times New Roman" pitchFamily="18" charset="0"/>
              </a:rPr>
              <a:t>12</a:t>
            </a:r>
            <a:r>
              <a:rPr lang="en-US" sz="933" dirty="0">
                <a:latin typeface="Times New Roman" pitchFamily="18" charset="0"/>
                <a:ea typeface="Calibri" pitchFamily="34" charset="0"/>
                <a:cs typeface="Times New Roman" pitchFamily="18" charset="0"/>
              </a:rPr>
              <a:t> = Gravity flows layer 1 to 2</a:t>
            </a:r>
            <a:endParaRPr lang="en-US" sz="933" dirty="0">
              <a:latin typeface="Times New Roman" panose="02020603050405020304" pitchFamily="18" charset="0"/>
              <a:cs typeface="Times New Roman" panose="02020603050405020304" pitchFamily="18" charset="0"/>
            </a:endParaRPr>
          </a:p>
          <a:p>
            <a:pPr eaLnBrk="0" hangingPunct="0">
              <a:defRPr/>
            </a:pPr>
            <a:r>
              <a:rPr lang="en-US" sz="933" dirty="0">
                <a:latin typeface="Times New Roman" pitchFamily="18" charset="0"/>
                <a:ea typeface="Calibri" pitchFamily="34" charset="0"/>
                <a:cs typeface="Times New Roman" pitchFamily="18" charset="0"/>
              </a:rPr>
              <a:t>Q</a:t>
            </a:r>
            <a:r>
              <a:rPr lang="en-US" sz="933" baseline="-30000" dirty="0">
                <a:latin typeface="Times New Roman" pitchFamily="18" charset="0"/>
                <a:ea typeface="Calibri" pitchFamily="34" charset="0"/>
                <a:cs typeface="Times New Roman" pitchFamily="18" charset="0"/>
              </a:rPr>
              <a:t>23</a:t>
            </a:r>
            <a:r>
              <a:rPr lang="en-US" sz="933" dirty="0">
                <a:latin typeface="Times New Roman" pitchFamily="18" charset="0"/>
                <a:ea typeface="Calibri" pitchFamily="34" charset="0"/>
                <a:cs typeface="Times New Roman" pitchFamily="18" charset="0"/>
              </a:rPr>
              <a:t> = Gravity flows layer 2 to 3</a:t>
            </a:r>
            <a:endParaRPr lang="en-US" sz="933" dirty="0">
              <a:latin typeface="Times New Roman" panose="02020603050405020304" pitchFamily="18" charset="0"/>
              <a:cs typeface="Times New Roman" panose="02020603050405020304" pitchFamily="18" charset="0"/>
            </a:endParaRPr>
          </a:p>
          <a:p>
            <a:pPr marL="463419" indent="-463419" eaLnBrk="0" hangingPunct="0">
              <a:defRPr/>
            </a:pPr>
            <a:r>
              <a:rPr lang="en-US" sz="933" dirty="0">
                <a:latin typeface="Times New Roman" pitchFamily="18" charset="0"/>
                <a:ea typeface="Calibri" pitchFamily="34" charset="0"/>
                <a:cs typeface="Times New Roman" pitchFamily="18" charset="0"/>
              </a:rPr>
              <a:t>W</a:t>
            </a:r>
            <a:r>
              <a:rPr lang="en-US" sz="933" baseline="-30000" dirty="0">
                <a:latin typeface="Times New Roman" pitchFamily="18" charset="0"/>
                <a:ea typeface="Calibri" pitchFamily="34" charset="0"/>
                <a:cs typeface="Times New Roman" pitchFamily="18" charset="0"/>
              </a:rPr>
              <a:t>1</a:t>
            </a:r>
            <a:r>
              <a:rPr lang="en-US" sz="933" dirty="0">
                <a:latin typeface="Times New Roman" pitchFamily="18" charset="0"/>
                <a:ea typeface="Calibri" pitchFamily="34" charset="0"/>
                <a:cs typeface="Times New Roman" pitchFamily="18" charset="0"/>
              </a:rPr>
              <a:t>, W</a:t>
            </a:r>
            <a:r>
              <a:rPr lang="en-US" sz="933" baseline="-30000" dirty="0">
                <a:latin typeface="Times New Roman" pitchFamily="18" charset="0"/>
                <a:ea typeface="Calibri" pitchFamily="34" charset="0"/>
                <a:cs typeface="Times New Roman" pitchFamily="18" charset="0"/>
              </a:rPr>
              <a:t>2</a:t>
            </a:r>
            <a:r>
              <a:rPr lang="en-US" sz="933" dirty="0">
                <a:latin typeface="Times New Roman" pitchFamily="18" charset="0"/>
                <a:ea typeface="Calibri" pitchFamily="34" charset="0"/>
                <a:cs typeface="Times New Roman" pitchFamily="18" charset="0"/>
              </a:rPr>
              <a:t>, W</a:t>
            </a:r>
            <a:r>
              <a:rPr lang="en-US" sz="933" baseline="-30000" dirty="0">
                <a:latin typeface="Times New Roman" pitchFamily="18" charset="0"/>
                <a:ea typeface="Calibri" pitchFamily="34" charset="0"/>
                <a:cs typeface="Times New Roman" pitchFamily="18" charset="0"/>
              </a:rPr>
              <a:t>3</a:t>
            </a:r>
            <a:r>
              <a:rPr lang="en-US" sz="933" dirty="0">
                <a:latin typeface="Times New Roman" pitchFamily="18" charset="0"/>
                <a:ea typeface="Calibri" pitchFamily="34" charset="0"/>
                <a:cs typeface="Times New Roman" pitchFamily="18" charset="0"/>
              </a:rPr>
              <a:t> = Water content in respective layers</a:t>
            </a:r>
          </a:p>
          <a:p>
            <a:pPr marL="463419" indent="-463419" eaLnBrk="0" hangingPunct="0">
              <a:defRPr/>
            </a:pPr>
            <a:r>
              <a:rPr lang="en-US" sz="933" dirty="0" err="1">
                <a:latin typeface="Times New Roman" pitchFamily="18" charset="0"/>
                <a:ea typeface="Calibri" pitchFamily="34" charset="0"/>
                <a:cs typeface="Times New Roman" pitchFamily="18" charset="0"/>
              </a:rPr>
              <a:t>Q</a:t>
            </a:r>
            <a:r>
              <a:rPr lang="en-US" sz="933" baseline="-30000" dirty="0" err="1">
                <a:latin typeface="Times New Roman" pitchFamily="18" charset="0"/>
                <a:ea typeface="Calibri" pitchFamily="34" charset="0"/>
                <a:cs typeface="Times New Roman" pitchFamily="18" charset="0"/>
              </a:rPr>
              <a:t>b</a:t>
            </a:r>
            <a:r>
              <a:rPr lang="en-US" sz="933" dirty="0">
                <a:latin typeface="Times New Roman" pitchFamily="18" charset="0"/>
                <a:ea typeface="Calibri" pitchFamily="34" charset="0"/>
                <a:cs typeface="Times New Roman" pitchFamily="18" charset="0"/>
              </a:rPr>
              <a:t> = Subsurface Flow</a:t>
            </a:r>
            <a:endParaRPr lang="en-US" sz="9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17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87350" y="1282700"/>
            <a:ext cx="7543800" cy="5473700"/>
            <a:chOff x="384" y="816"/>
            <a:chExt cx="4752" cy="3448"/>
          </a:xfrm>
        </p:grpSpPr>
        <p:sp>
          <p:nvSpPr>
            <p:cNvPr id="13319" name="Text Box 5"/>
            <p:cNvSpPr txBox="1">
              <a:spLocks noChangeArrowheads="1"/>
            </p:cNvSpPr>
            <p:nvPr/>
          </p:nvSpPr>
          <p:spPr bwMode="auto">
            <a:xfrm>
              <a:off x="384" y="816"/>
              <a:ext cx="2592" cy="754"/>
            </a:xfrm>
            <a:prstGeom prst="rect">
              <a:avLst/>
            </a:prstGeom>
            <a:solidFill>
              <a:srgbClr val="FFFF99"/>
            </a:solidFill>
            <a:ln w="9525">
              <a:solidFill>
                <a:schemeClr val="tx1"/>
              </a:solidFill>
              <a:miter lim="800000"/>
              <a:headEnd/>
              <a:tailEnd/>
            </a:ln>
          </p:spPr>
          <p:txBody>
            <a:bodyPr>
              <a:spAutoFit/>
            </a:bodyPr>
            <a:lstStyle/>
            <a:p>
              <a:pPr algn="l" rtl="0" fontAlgn="base">
                <a:spcBef>
                  <a:spcPct val="50000"/>
                </a:spcBef>
                <a:spcAft>
                  <a:spcPct val="0"/>
                </a:spcAft>
              </a:pPr>
              <a:r>
                <a:rPr lang="en-US" sz="2400" kern="1200">
                  <a:solidFill>
                    <a:srgbClr val="660033"/>
                  </a:solidFill>
                  <a:latin typeface="Times New Roman" pitchFamily="18" charset="0"/>
                  <a:ea typeface="+mn-ea"/>
                  <a:cs typeface="+mn-cs"/>
                </a:rPr>
                <a:t>Climate Change Projections (precipitation, temperature,   radiation, humidity)</a:t>
              </a:r>
              <a:endParaRPr lang="en-US" sz="2400" kern="1200">
                <a:solidFill>
                  <a:srgbClr val="000000"/>
                </a:solidFill>
                <a:latin typeface="Times New Roman" pitchFamily="18" charset="0"/>
                <a:ea typeface="+mn-ea"/>
                <a:cs typeface="+mn-cs"/>
              </a:endParaRPr>
            </a:p>
          </p:txBody>
        </p:sp>
        <p:sp>
          <p:nvSpPr>
            <p:cNvPr id="13320" name="Text Box 6"/>
            <p:cNvSpPr txBox="1">
              <a:spLocks noChangeArrowheads="1"/>
            </p:cNvSpPr>
            <p:nvPr/>
          </p:nvSpPr>
          <p:spPr bwMode="auto">
            <a:xfrm>
              <a:off x="3168" y="816"/>
              <a:ext cx="1968" cy="989"/>
            </a:xfrm>
            <a:prstGeom prst="rect">
              <a:avLst/>
            </a:prstGeom>
            <a:solidFill>
              <a:srgbClr val="FFFF99"/>
            </a:solidFill>
            <a:ln w="9525">
              <a:solidFill>
                <a:schemeClr val="tx1"/>
              </a:solidFill>
              <a:miter lim="800000"/>
              <a:headEnd/>
              <a:tailEnd/>
            </a:ln>
          </p:spPr>
          <p:txBody>
            <a:bodyPr>
              <a:spAutoFit/>
            </a:bodyPr>
            <a:lstStyle/>
            <a:p>
              <a:pPr algn="l" rtl="0" fontAlgn="base">
                <a:spcBef>
                  <a:spcPct val="50000"/>
                </a:spcBef>
                <a:spcAft>
                  <a:spcPct val="0"/>
                </a:spcAft>
              </a:pPr>
              <a:r>
                <a:rPr lang="en-US" sz="2400" kern="1200">
                  <a:solidFill>
                    <a:srgbClr val="000000"/>
                  </a:solidFill>
                  <a:latin typeface="Times New Roman" pitchFamily="18" charset="0"/>
                  <a:ea typeface="+mn-ea"/>
                  <a:cs typeface="+mn-cs"/>
                </a:rPr>
                <a:t>Topography, Land-use/Land Cover ; Soil characteristics; Other catchment data</a:t>
              </a:r>
            </a:p>
          </p:txBody>
        </p:sp>
        <p:sp>
          <p:nvSpPr>
            <p:cNvPr id="13321" name="Text Box 7"/>
            <p:cNvSpPr txBox="1">
              <a:spLocks noChangeArrowheads="1"/>
            </p:cNvSpPr>
            <p:nvPr/>
          </p:nvSpPr>
          <p:spPr bwMode="auto">
            <a:xfrm>
              <a:off x="1344" y="2400"/>
              <a:ext cx="3024" cy="294"/>
            </a:xfrm>
            <a:prstGeom prst="rect">
              <a:avLst/>
            </a:prstGeom>
            <a:solidFill>
              <a:srgbClr val="FFCC99"/>
            </a:solidFill>
            <a:ln w="9525">
              <a:solidFill>
                <a:schemeClr val="tx1"/>
              </a:solidFill>
              <a:miter lim="800000"/>
              <a:headEnd/>
              <a:tailEnd/>
            </a:ln>
          </p:spPr>
          <p:txBody>
            <a:bodyPr>
              <a:spAutoFit/>
            </a:bodyPr>
            <a:lstStyle/>
            <a:p>
              <a:pPr algn="l" rtl="0" fontAlgn="base">
                <a:spcBef>
                  <a:spcPct val="50000"/>
                </a:spcBef>
                <a:spcAft>
                  <a:spcPct val="0"/>
                </a:spcAft>
              </a:pPr>
              <a:r>
                <a:rPr lang="en-US" sz="2400" kern="1200">
                  <a:solidFill>
                    <a:srgbClr val="000000"/>
                  </a:solidFill>
                  <a:latin typeface="Times New Roman" pitchFamily="18" charset="0"/>
                  <a:ea typeface="+mn-ea"/>
                  <a:cs typeface="+mn-cs"/>
                </a:rPr>
                <a:t>                Hydrologic Model</a:t>
              </a:r>
            </a:p>
          </p:txBody>
        </p:sp>
        <p:sp>
          <p:nvSpPr>
            <p:cNvPr id="13322" name="Line 8"/>
            <p:cNvSpPr>
              <a:spLocks noChangeShapeType="1"/>
            </p:cNvSpPr>
            <p:nvPr/>
          </p:nvSpPr>
          <p:spPr bwMode="auto">
            <a:xfrm>
              <a:off x="1872" y="1584"/>
              <a:ext cx="0" cy="816"/>
            </a:xfrm>
            <a:prstGeom prst="line">
              <a:avLst/>
            </a:prstGeom>
            <a:noFill/>
            <a:ln w="9525">
              <a:solidFill>
                <a:schemeClr val="tx1"/>
              </a:solidFill>
              <a:round/>
              <a:headEnd/>
              <a:tailEnd type="triangle" w="med" len="med"/>
            </a:ln>
          </p:spPr>
          <p:txBody>
            <a:bodyPr wrap="none" anchor="ctr"/>
            <a:lstStyle/>
            <a:p>
              <a:pPr algn="l" rtl="0" eaLnBrk="0" fontAlgn="base" hangingPunct="0">
                <a:spcBef>
                  <a:spcPct val="0"/>
                </a:spcBef>
                <a:spcAft>
                  <a:spcPct val="0"/>
                </a:spcAft>
              </a:pPr>
              <a:endParaRPr lang="en-IN" kern="1200">
                <a:solidFill>
                  <a:srgbClr val="000000"/>
                </a:solidFill>
                <a:latin typeface="Arial" pitchFamily="34" charset="0"/>
                <a:ea typeface="+mn-ea"/>
                <a:cs typeface="+mn-cs"/>
              </a:endParaRPr>
            </a:p>
          </p:txBody>
        </p:sp>
        <p:sp>
          <p:nvSpPr>
            <p:cNvPr id="13323" name="Text Box 10"/>
            <p:cNvSpPr txBox="1">
              <a:spLocks noChangeArrowheads="1"/>
            </p:cNvSpPr>
            <p:nvPr/>
          </p:nvSpPr>
          <p:spPr bwMode="auto">
            <a:xfrm>
              <a:off x="1728" y="3072"/>
              <a:ext cx="2496" cy="1192"/>
            </a:xfrm>
            <a:prstGeom prst="rect">
              <a:avLst/>
            </a:prstGeom>
            <a:solidFill>
              <a:srgbClr val="CCFFFF"/>
            </a:solidFill>
            <a:ln w="9525">
              <a:solidFill>
                <a:schemeClr val="tx1"/>
              </a:solidFill>
              <a:miter lim="800000"/>
              <a:headEnd/>
              <a:tailEnd/>
            </a:ln>
          </p:spPr>
          <p:txBody>
            <a:bodyPr>
              <a:spAutoFit/>
            </a:bodyPr>
            <a:lstStyle/>
            <a:p>
              <a:pPr algn="l" rtl="0" fontAlgn="base">
                <a:spcBef>
                  <a:spcPct val="50000"/>
                </a:spcBef>
                <a:spcAft>
                  <a:spcPct val="0"/>
                </a:spcAft>
              </a:pPr>
              <a:r>
                <a:rPr lang="en-US" sz="2400" kern="1200">
                  <a:solidFill>
                    <a:srgbClr val="000000"/>
                  </a:solidFill>
                  <a:latin typeface="Times New Roman" pitchFamily="18" charset="0"/>
                  <a:ea typeface="+mn-ea"/>
                  <a:cs typeface="+mn-cs"/>
                </a:rPr>
                <a:t>Possible Future Hydrologic Scenarios on Basin Scale</a:t>
              </a:r>
            </a:p>
            <a:p>
              <a:pPr algn="l" rtl="0" fontAlgn="base">
                <a:spcBef>
                  <a:spcPct val="50000"/>
                </a:spcBef>
                <a:spcAft>
                  <a:spcPct val="0"/>
                </a:spcAft>
              </a:pPr>
              <a:r>
                <a:rPr lang="en-US" kern="1200">
                  <a:solidFill>
                    <a:srgbClr val="000000"/>
                  </a:solidFill>
                  <a:latin typeface="Times New Roman" pitchFamily="18" charset="0"/>
                  <a:ea typeface="+mn-ea"/>
                  <a:cs typeface="+mn-cs"/>
                </a:rPr>
                <a:t>(Streamflow, Evapotranspiration, Soil Moisture, Infiltration, Groundwater Recharge  etc.)</a:t>
              </a:r>
              <a:endParaRPr lang="en-US" sz="2400" kern="1200">
                <a:solidFill>
                  <a:srgbClr val="000000"/>
                </a:solidFill>
                <a:latin typeface="Times New Roman" pitchFamily="18" charset="0"/>
                <a:ea typeface="+mn-ea"/>
                <a:cs typeface="+mn-cs"/>
              </a:endParaRPr>
            </a:p>
          </p:txBody>
        </p:sp>
        <p:sp>
          <p:nvSpPr>
            <p:cNvPr id="13324" name="Text Box 12"/>
            <p:cNvSpPr txBox="1">
              <a:spLocks noChangeArrowheads="1"/>
            </p:cNvSpPr>
            <p:nvPr/>
          </p:nvSpPr>
          <p:spPr bwMode="auto">
            <a:xfrm>
              <a:off x="576" y="1824"/>
              <a:ext cx="1248" cy="237"/>
            </a:xfrm>
            <a:prstGeom prst="rect">
              <a:avLst/>
            </a:prstGeom>
            <a:noFill/>
            <a:ln w="9525">
              <a:solidFill>
                <a:schemeClr val="tx1"/>
              </a:solidFill>
              <a:miter lim="800000"/>
              <a:headEnd/>
              <a:tailEnd/>
            </a:ln>
          </p:spPr>
          <p:txBody>
            <a:bodyPr>
              <a:spAutoFit/>
            </a:bodyPr>
            <a:lstStyle/>
            <a:p>
              <a:pPr algn="l" rtl="0" eaLnBrk="0" fontAlgn="base" hangingPunct="0">
                <a:spcBef>
                  <a:spcPct val="50000"/>
                </a:spcBef>
                <a:spcAft>
                  <a:spcPct val="0"/>
                </a:spcAft>
              </a:pPr>
              <a:r>
                <a:rPr lang="en-US" kern="1200">
                  <a:solidFill>
                    <a:srgbClr val="000000"/>
                  </a:solidFill>
                  <a:latin typeface="Times New Roman" pitchFamily="18" charset="0"/>
                  <a:ea typeface="+mn-ea"/>
                  <a:cs typeface="+mn-cs"/>
                </a:rPr>
                <a:t>Downscaling</a:t>
              </a:r>
            </a:p>
          </p:txBody>
        </p:sp>
      </p:grpSp>
      <p:sp>
        <p:nvSpPr>
          <p:cNvPr id="13315" name="Text Box 4"/>
          <p:cNvSpPr txBox="1">
            <a:spLocks noChangeArrowheads="1"/>
          </p:cNvSpPr>
          <p:nvPr/>
        </p:nvSpPr>
        <p:spPr bwMode="auto">
          <a:xfrm>
            <a:off x="228600" y="533400"/>
            <a:ext cx="8915400" cy="579438"/>
          </a:xfrm>
          <a:prstGeom prst="rect">
            <a:avLst/>
          </a:prstGeom>
          <a:noFill/>
          <a:ln w="9525">
            <a:noFill/>
            <a:miter lim="800000"/>
            <a:headEnd/>
            <a:tailEnd/>
          </a:ln>
        </p:spPr>
        <p:txBody>
          <a:bodyPr>
            <a:spAutoFit/>
          </a:bodyPr>
          <a:lstStyle/>
          <a:p>
            <a:pPr algn="l" rtl="0" fontAlgn="base">
              <a:spcBef>
                <a:spcPct val="50000"/>
              </a:spcBef>
              <a:spcAft>
                <a:spcPct val="0"/>
              </a:spcAft>
            </a:pPr>
            <a:r>
              <a:rPr lang="en-US" sz="3200" b="1" kern="1200">
                <a:solidFill>
                  <a:srgbClr val="00007D"/>
                </a:solidFill>
                <a:latin typeface="Times New Roman" pitchFamily="18" charset="0"/>
                <a:ea typeface="+mn-ea"/>
                <a:cs typeface="+mn-cs"/>
              </a:rPr>
              <a:t>Projecting Climate Change Impacts on Hydrology</a:t>
            </a:r>
          </a:p>
        </p:txBody>
      </p:sp>
      <p:cxnSp>
        <p:nvCxnSpPr>
          <p:cNvPr id="13316" name="Straight Arrow Connector 12"/>
          <p:cNvCxnSpPr>
            <a:cxnSpLocks noChangeShapeType="1"/>
            <a:endCxn id="13323" idx="0"/>
          </p:cNvCxnSpPr>
          <p:nvPr/>
        </p:nvCxnSpPr>
        <p:spPr bwMode="auto">
          <a:xfrm rot="5400000">
            <a:off x="4235451" y="4597400"/>
            <a:ext cx="533400" cy="3175"/>
          </a:xfrm>
          <a:prstGeom prst="straightConnector1">
            <a:avLst/>
          </a:prstGeom>
          <a:noFill/>
          <a:ln w="9525" algn="ctr">
            <a:solidFill>
              <a:schemeClr val="tx1"/>
            </a:solidFill>
            <a:round/>
            <a:headEnd/>
            <a:tailEnd type="arrow" w="med" len="med"/>
          </a:ln>
        </p:spPr>
      </p:cxnSp>
      <p:cxnSp>
        <p:nvCxnSpPr>
          <p:cNvPr id="13317" name="Straight Arrow Connector 14"/>
          <p:cNvCxnSpPr>
            <a:cxnSpLocks noChangeShapeType="1"/>
          </p:cNvCxnSpPr>
          <p:nvPr/>
        </p:nvCxnSpPr>
        <p:spPr bwMode="auto">
          <a:xfrm rot="5400000">
            <a:off x="5753894" y="3313906"/>
            <a:ext cx="990600" cy="1588"/>
          </a:xfrm>
          <a:prstGeom prst="straightConnector1">
            <a:avLst/>
          </a:prstGeom>
          <a:noFill/>
          <a:ln w="9525" algn="ctr">
            <a:solidFill>
              <a:schemeClr val="tx1"/>
            </a:solidFill>
            <a:round/>
            <a:headEnd/>
            <a:tailEnd type="arrow" w="med" len="med"/>
          </a:ln>
        </p:spPr>
      </p:cxnSp>
      <p:sp>
        <p:nvSpPr>
          <p:cNvPr id="16" name="Slide Number Placeholder 15"/>
          <p:cNvSpPr>
            <a:spLocks noGrp="1"/>
          </p:cNvSpPr>
          <p:nvPr>
            <p:ph type="sldNum" sz="quarter" idx="12"/>
          </p:nvPr>
        </p:nvSpPr>
        <p:spPr/>
        <p:txBody>
          <a:bodyPr/>
          <a:lstStyle/>
          <a:p>
            <a:pPr algn="r" rtl="0" fontAlgn="base">
              <a:spcBef>
                <a:spcPct val="0"/>
              </a:spcBef>
              <a:spcAft>
                <a:spcPct val="0"/>
              </a:spcAft>
              <a:defRPr/>
            </a:pPr>
            <a:endParaRPr lang="en-US" sz="1200" kern="1200" dirty="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311083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0000" y="26595"/>
            <a:ext cx="9144000" cy="465516"/>
          </a:xfrm>
          <a:prstGeom prst="rect">
            <a:avLst/>
          </a:prstGeom>
        </p:spPr>
        <p:txBody>
          <a:bodyPr lIns="121893" tIns="60947" rIns="121893" bIns="60947">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2133" dirty="0">
              <a:latin typeface="Times New Roman" pitchFamily="18" charset="0"/>
              <a:cs typeface="Times New Roman" pitchFamily="18" charset="0"/>
            </a:endParaRPr>
          </a:p>
        </p:txBody>
      </p:sp>
      <p:sp>
        <p:nvSpPr>
          <p:cNvPr id="4" name="Title 1"/>
          <p:cNvSpPr txBox="1">
            <a:spLocks/>
          </p:cNvSpPr>
          <p:nvPr/>
        </p:nvSpPr>
        <p:spPr>
          <a:xfrm>
            <a:off x="15" y="-202"/>
            <a:ext cx="9143999" cy="871060"/>
          </a:xfrm>
          <a:prstGeom prst="rect">
            <a:avLst/>
          </a:prstGeom>
        </p:spPr>
        <p:txBody>
          <a:bodyPr lIns="121893" tIns="60947" rIns="121893" bIns="60947" anchor="ctr">
            <a:noAutofit/>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buNone/>
            </a:pPr>
            <a:r>
              <a:rPr lang="en-IN" sz="2667" dirty="0">
                <a:solidFill>
                  <a:srgbClr val="C00000"/>
                </a:solidFill>
                <a:latin typeface="Times New Roman" panose="02020603050405020304" pitchFamily="18" charset="0"/>
                <a:cs typeface="Times New Roman" pitchFamily="18" charset="0"/>
              </a:rPr>
              <a:t>Location of IIT-B and </a:t>
            </a:r>
            <a:r>
              <a:rPr lang="en-IN" sz="2667" dirty="0" err="1">
                <a:solidFill>
                  <a:srgbClr val="C00000"/>
                </a:solidFill>
                <a:latin typeface="Times New Roman" panose="02020603050405020304" pitchFamily="18" charset="0"/>
                <a:cs typeface="Times New Roman" pitchFamily="18" charset="0"/>
              </a:rPr>
              <a:t>Cordex</a:t>
            </a:r>
            <a:r>
              <a:rPr lang="en-IN" sz="2667" dirty="0">
                <a:solidFill>
                  <a:srgbClr val="C00000"/>
                </a:solidFill>
                <a:latin typeface="Times New Roman" panose="02020603050405020304" pitchFamily="18" charset="0"/>
                <a:cs typeface="Times New Roman" pitchFamily="18" charset="0"/>
              </a:rPr>
              <a:t> Downscaled Data Grid Points along with IMD Grid Points</a:t>
            </a:r>
          </a:p>
        </p:txBody>
      </p:sp>
      <p:sp>
        <p:nvSpPr>
          <p:cNvPr id="3" name="Slide Number Placeholder 2"/>
          <p:cNvSpPr>
            <a:spLocks noGrp="1"/>
          </p:cNvSpPr>
          <p:nvPr>
            <p:ph type="sldNum" sz="quarter" idx="12"/>
          </p:nvPr>
        </p:nvSpPr>
        <p:spPr>
          <a:xfrm>
            <a:off x="7086600" y="6479752"/>
            <a:ext cx="2057400" cy="365125"/>
          </a:xfrm>
        </p:spPr>
        <p:txBody>
          <a:bodyPr/>
          <a:lstStyle/>
          <a:p>
            <a:fld id="{0EC923F5-8A4E-4DBE-9354-32AD61553D62}" type="slidenum">
              <a:rPr lang="en-US" smtClean="0"/>
              <a:pPr/>
              <a:t>12</a:t>
            </a:fld>
            <a:endParaRPr lang="en-US"/>
          </a:p>
        </p:txBody>
      </p:sp>
      <p:sp>
        <p:nvSpPr>
          <p:cNvPr id="5" name="TextBox 4"/>
          <p:cNvSpPr txBox="1"/>
          <p:nvPr/>
        </p:nvSpPr>
        <p:spPr>
          <a:xfrm>
            <a:off x="-696" y="5983114"/>
            <a:ext cx="4536187" cy="861748"/>
          </a:xfrm>
          <a:prstGeom prst="rect">
            <a:avLst/>
          </a:prstGeom>
          <a:noFill/>
        </p:spPr>
        <p:txBody>
          <a:bodyPr wrap="none" lIns="121893" tIns="60947" rIns="121893" bIns="60947" rtlCol="0">
            <a:spAutoFit/>
          </a:bodyPr>
          <a:lstStyle/>
          <a:p>
            <a:r>
              <a:rPr lang="en-US" sz="1600" dirty="0">
                <a:latin typeface="Times New Roman" panose="02020603050405020304" pitchFamily="18" charset="0"/>
                <a:cs typeface="Times New Roman" panose="02020603050405020304" pitchFamily="18" charset="0"/>
              </a:rPr>
              <a:t>Resolution of IMD data:  0.5° × 0.5 °</a:t>
            </a:r>
          </a:p>
          <a:p>
            <a:r>
              <a:rPr lang="en-US" sz="1600" dirty="0">
                <a:latin typeface="Times New Roman" panose="02020603050405020304" pitchFamily="18" charset="0"/>
                <a:cs typeface="Times New Roman" panose="02020603050405020304" pitchFamily="18" charset="0"/>
              </a:rPr>
              <a:t>Resolution of downscaled IIT-B data: 0.25 ° ×0.25 °</a:t>
            </a:r>
          </a:p>
          <a:p>
            <a:r>
              <a:rPr lang="en-US" sz="1600" dirty="0">
                <a:latin typeface="Times New Roman" panose="02020603050405020304" pitchFamily="18" charset="0"/>
                <a:cs typeface="Times New Roman" panose="02020603050405020304" pitchFamily="18" charset="0"/>
              </a:rPr>
              <a:t>Resolution of </a:t>
            </a:r>
            <a:r>
              <a:rPr lang="en-US" sz="1600" dirty="0" err="1">
                <a:latin typeface="Times New Roman" panose="02020603050405020304" pitchFamily="18" charset="0"/>
                <a:cs typeface="Times New Roman" panose="02020603050405020304" pitchFamily="18" charset="0"/>
              </a:rPr>
              <a:t>cordex</a:t>
            </a:r>
            <a:r>
              <a:rPr lang="en-US" sz="1600" dirty="0">
                <a:latin typeface="Times New Roman" panose="02020603050405020304" pitchFamily="18" charset="0"/>
                <a:cs typeface="Times New Roman" panose="02020603050405020304" pitchFamily="18" charset="0"/>
              </a:rPr>
              <a:t> data: ~0.44 ° ×0.44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712" y="1027118"/>
            <a:ext cx="4815749" cy="4799751"/>
          </a:xfrm>
          <a:prstGeom prst="rect">
            <a:avLst/>
          </a:prstGeom>
        </p:spPr>
      </p:pic>
    </p:spTree>
    <p:extLst>
      <p:ext uri="{BB962C8B-B14F-4D97-AF65-F5344CB8AC3E}">
        <p14:creationId xmlns:p14="http://schemas.microsoft.com/office/powerpoint/2010/main" val="340644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
            <a:ext cx="9144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Climate Data from CORDEX</a:t>
            </a:r>
          </a:p>
        </p:txBody>
      </p:sp>
      <p:sp>
        <p:nvSpPr>
          <p:cNvPr id="11" name="Content Placeholder 2"/>
          <p:cNvSpPr txBox="1">
            <a:spLocks/>
          </p:cNvSpPr>
          <p:nvPr/>
        </p:nvSpPr>
        <p:spPr>
          <a:xfrm>
            <a:off x="0" y="1294814"/>
            <a:ext cx="9144000" cy="610722"/>
          </a:xfrm>
          <a:prstGeom prst="rect">
            <a:avLst/>
          </a:prstGeom>
        </p:spPr>
        <p:txBody>
          <a:bodyPr vert="horz" lIns="91440" tIns="45720" rIns="91440" bIns="45720" rtlCol="0">
            <a:norm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Projections of Rainfall (P), maximum temperature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max</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minimum temperature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min</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wind speed (W) – procured from CORDEX South Asia group at daily scale	</a:t>
            </a:r>
          </a:p>
        </p:txBody>
      </p:sp>
      <p:graphicFrame>
        <p:nvGraphicFramePr>
          <p:cNvPr id="12" name="Table 11"/>
          <p:cNvGraphicFramePr>
            <a:graphicFrameLocks noGrp="1"/>
          </p:cNvGraphicFramePr>
          <p:nvPr>
            <p:extLst>
              <p:ext uri="{D42A27DB-BD31-4B8C-83A1-F6EECF244321}">
                <p14:modId xmlns:p14="http://schemas.microsoft.com/office/powerpoint/2010/main" val="1767798525"/>
              </p:ext>
            </p:extLst>
          </p:nvPr>
        </p:nvGraphicFramePr>
        <p:xfrm>
          <a:off x="267528" y="2586999"/>
          <a:ext cx="8608944" cy="2560320"/>
        </p:xfrm>
        <a:graphic>
          <a:graphicData uri="http://schemas.openxmlformats.org/drawingml/2006/table">
            <a:tbl>
              <a:tblPr firstRow="1" firstCol="1" bandRow="1"/>
              <a:tblGrid>
                <a:gridCol w="2777986">
                  <a:extLst>
                    <a:ext uri="{9D8B030D-6E8A-4147-A177-3AD203B41FA5}">
                      <a16:colId xmlns:a16="http://schemas.microsoft.com/office/drawing/2014/main" val="20000"/>
                    </a:ext>
                  </a:extLst>
                </a:gridCol>
                <a:gridCol w="1749287">
                  <a:extLst>
                    <a:ext uri="{9D8B030D-6E8A-4147-A177-3AD203B41FA5}">
                      <a16:colId xmlns:a16="http://schemas.microsoft.com/office/drawing/2014/main" val="20001"/>
                    </a:ext>
                  </a:extLst>
                </a:gridCol>
                <a:gridCol w="4081671">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Modeling Center-Experiment Name</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Driving GCM (Abbreviation)</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Institution</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Commonwealth Scientific and Industrial Research Organization, (CSIRO) Australia CCAM</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ACCESS1.0 (ACC)</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CSIRO</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CNRM-CM5 (CNR)</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Centre National de </a:t>
                      </a:r>
                      <a:r>
                        <a:rPr lang="en-US" sz="1400" dirty="0" err="1">
                          <a:effectLst/>
                          <a:latin typeface="Arial" panose="020B0604020202020204" pitchFamily="34" charset="0"/>
                          <a:ea typeface="CMU Sans Serif" panose="02000603000000000000" pitchFamily="50" charset="0"/>
                          <a:cs typeface="Arial" panose="020B0604020202020204" pitchFamily="34" charset="0"/>
                        </a:rPr>
                        <a:t>Recherches</a:t>
                      </a:r>
                      <a:r>
                        <a:rPr lang="en-US" sz="1400" dirty="0">
                          <a:effectLst/>
                          <a:latin typeface="Arial" panose="020B0604020202020204" pitchFamily="34" charset="0"/>
                          <a:ea typeface="CMU Sans Serif" panose="02000603000000000000" pitchFamily="50" charset="0"/>
                          <a:cs typeface="Arial" panose="020B0604020202020204" pitchFamily="34" charset="0"/>
                        </a:rPr>
                        <a:t> </a:t>
                      </a:r>
                      <a:r>
                        <a:rPr lang="en-US" sz="1400" dirty="0" err="1">
                          <a:effectLst/>
                          <a:latin typeface="Arial" panose="020B0604020202020204" pitchFamily="34" charset="0"/>
                          <a:ea typeface="CMU Sans Serif" panose="02000603000000000000" pitchFamily="50" charset="0"/>
                          <a:cs typeface="Arial" panose="020B0604020202020204" pitchFamily="34" charset="0"/>
                        </a:rPr>
                        <a:t>Meteorologiques</a:t>
                      </a:r>
                      <a:r>
                        <a:rPr lang="en-US" sz="1400" dirty="0">
                          <a:effectLst/>
                          <a:latin typeface="Arial" panose="020B0604020202020204" pitchFamily="34" charset="0"/>
                          <a:ea typeface="CMU Sans Serif" panose="02000603000000000000" pitchFamily="50" charset="0"/>
                          <a:cs typeface="Arial" panose="020B0604020202020204" pitchFamily="34" charset="0"/>
                        </a:rPr>
                        <a:t> </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CCSM4 (CCS)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National Center for Atmospheric Research</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GFDL-CM3 (GFD)</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Geophysical Fluid Dynamics Laboratory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MPI-ESM-LR (MPI)</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a:effectLst/>
                          <a:latin typeface="Arial" panose="020B0604020202020204" pitchFamily="34" charset="0"/>
                          <a:ea typeface="CMU Sans Serif" panose="02000603000000000000" pitchFamily="50" charset="0"/>
                          <a:cs typeface="Arial" panose="020B0604020202020204" pitchFamily="34" charset="0"/>
                        </a:rPr>
                        <a:t>Max Planck Institute for Meteorology (MPI-M)</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9375">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NorESM1-M (NOR)</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400" dirty="0">
                          <a:effectLst/>
                          <a:latin typeface="Arial" panose="020B0604020202020204" pitchFamily="34" charset="0"/>
                          <a:ea typeface="CMU Sans Serif" panose="02000603000000000000" pitchFamily="50" charset="0"/>
                          <a:cs typeface="Arial" panose="020B0604020202020204" pitchFamily="34" charset="0"/>
                        </a:rPr>
                        <a:t>Norwegian Climate Centre</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Rectangle 12"/>
          <p:cNvSpPr/>
          <p:nvPr/>
        </p:nvSpPr>
        <p:spPr>
          <a:xfrm>
            <a:off x="2103990" y="2205285"/>
            <a:ext cx="4936020" cy="307777"/>
          </a:xfrm>
          <a:prstGeom prst="rect">
            <a:avLst/>
          </a:prstGeom>
        </p:spPr>
        <p:txBody>
          <a:bodyPr wrap="square" anchor="ctr">
            <a:spAutoFit/>
          </a:bodyPr>
          <a:lstStyle/>
          <a:p>
            <a:pPr defTabSz="914400"/>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GCMs from the CORDEX project used in the study</a:t>
            </a:r>
            <a:endParaRPr lang="en-US" sz="1400" i="1" dirty="0">
              <a:solidFill>
                <a:srgbClr val="70AD47">
                  <a:lumMod val="50000"/>
                </a:srgbClr>
              </a:solidFill>
              <a:latin typeface="Arial" panose="020B0604020202020204" pitchFamily="34" charset="0"/>
              <a:cs typeface="Arial" panose="020B0604020202020204" pitchFamily="34" charset="0"/>
            </a:endParaRPr>
          </a:p>
        </p:txBody>
      </p:sp>
      <p:sp>
        <p:nvSpPr>
          <p:cNvPr id="14" name="Content Placeholder 2"/>
          <p:cNvSpPr txBox="1">
            <a:spLocks/>
          </p:cNvSpPr>
          <p:nvPr/>
        </p:nvSpPr>
        <p:spPr bwMode="auto">
          <a:xfrm>
            <a:off x="0" y="5717191"/>
            <a:ext cx="9144000" cy="61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5000"/>
              </a:spcBef>
              <a:spcAft>
                <a:spcPct val="0"/>
              </a:spcAft>
              <a:buClr>
                <a:schemeClr val="tx2"/>
              </a:buClr>
              <a:buSzPct val="125000"/>
              <a:buFont typeface="Arial" panose="020B0604020202020204" pitchFamily="34" charset="0"/>
              <a:buChar char="•"/>
              <a:defRPr sz="1800">
                <a:solidFill>
                  <a:schemeClr val="accent6">
                    <a:lumMod val="50000"/>
                  </a:schemeClr>
                </a:solidFill>
                <a:latin typeface="CMU Sans Serif" panose="02000603000000000000" pitchFamily="50" charset="0"/>
                <a:ea typeface="CMU Sans Serif" panose="02000603000000000000" pitchFamily="50" charset="0"/>
                <a:cs typeface="CMU Sans Serif" panose="02000603000000000000" pitchFamily="50" charset="0"/>
              </a:defRPr>
            </a:lvl1pPr>
            <a:lvl2pPr marL="630237" indent="-285750" algn="just" rtl="0" eaLnBrk="1" fontAlgn="base" hangingPunct="1">
              <a:spcBef>
                <a:spcPct val="0"/>
              </a:spcBef>
              <a:spcAft>
                <a:spcPct val="25000"/>
              </a:spcAft>
              <a:buClr>
                <a:schemeClr val="accent1"/>
              </a:buClr>
              <a:buSzPct val="100000"/>
              <a:buFont typeface="Arial" panose="020B0604020202020204" pitchFamily="34" charset="0"/>
              <a:buChar char="•"/>
              <a:defRPr sz="1600">
                <a:solidFill>
                  <a:schemeClr val="accent6">
                    <a:lumMod val="50000"/>
                  </a:schemeClr>
                </a:solidFill>
                <a:latin typeface="CMU Sans Serif" panose="02000603000000000000" pitchFamily="50" charset="0"/>
                <a:ea typeface="CMU Sans Serif" panose="02000603000000000000" pitchFamily="50" charset="0"/>
                <a:cs typeface="CMU Sans Serif" panose="02000603000000000000" pitchFamily="50" charset="0"/>
              </a:defRPr>
            </a:lvl2pPr>
            <a:lvl3pPr marL="979487" indent="-285750" algn="just" rtl="0" eaLnBrk="1" fontAlgn="base" hangingPunct="1">
              <a:spcBef>
                <a:spcPct val="0"/>
              </a:spcBef>
              <a:spcAft>
                <a:spcPct val="25000"/>
              </a:spcAft>
              <a:buClr>
                <a:schemeClr val="accent2"/>
              </a:buClr>
              <a:buSzPct val="100000"/>
              <a:buFont typeface="Arial" panose="020B0604020202020204" pitchFamily="34" charset="0"/>
              <a:buChar char="•"/>
              <a:defRPr sz="1600">
                <a:solidFill>
                  <a:schemeClr val="accent6">
                    <a:lumMod val="50000"/>
                  </a:schemeClr>
                </a:solidFill>
                <a:latin typeface="CMU Sans Serif" panose="02000603000000000000" pitchFamily="50" charset="0"/>
                <a:ea typeface="CMU Sans Serif" panose="02000603000000000000" pitchFamily="50" charset="0"/>
                <a:cs typeface="CMU Sans Serif" panose="02000603000000000000" pitchFamily="50" charset="0"/>
              </a:defRPr>
            </a:lvl3pPr>
            <a:lvl4pPr marL="1281113" indent="-292100" algn="just" rtl="0" eaLnBrk="1" fontAlgn="base" hangingPunct="1">
              <a:spcBef>
                <a:spcPct val="20000"/>
              </a:spcBef>
              <a:spcAft>
                <a:spcPct val="0"/>
              </a:spcAft>
              <a:buClr>
                <a:schemeClr val="tx2"/>
              </a:buClr>
              <a:buSzPct val="75000"/>
              <a:buFont typeface="Wingdings" pitchFamily="2" charset="2"/>
              <a:buChar char="§"/>
              <a:defRPr sz="1600">
                <a:solidFill>
                  <a:schemeClr val="accent6">
                    <a:lumMod val="50000"/>
                  </a:schemeClr>
                </a:solidFill>
                <a:latin typeface="CMU Sans Serif" panose="02000603000000000000" pitchFamily="50" charset="0"/>
                <a:ea typeface="CMU Sans Serif" panose="02000603000000000000" pitchFamily="50" charset="0"/>
                <a:cs typeface="CMU Sans Serif" panose="02000603000000000000" pitchFamily="50" charset="0"/>
              </a:defRPr>
            </a:lvl4pPr>
            <a:lvl5pPr marL="1598613" indent="-315913" algn="just" rtl="0" eaLnBrk="1" fontAlgn="base" hangingPunct="1">
              <a:spcBef>
                <a:spcPct val="20000"/>
              </a:spcBef>
              <a:spcAft>
                <a:spcPct val="0"/>
              </a:spcAft>
              <a:buClr>
                <a:schemeClr val="folHlink"/>
              </a:buClr>
              <a:buSzPct val="80000"/>
              <a:buFont typeface="Wingdings" pitchFamily="2" charset="2"/>
              <a:buChar char="§"/>
              <a:defRPr sz="1600">
                <a:solidFill>
                  <a:schemeClr val="accent6">
                    <a:lumMod val="50000"/>
                  </a:schemeClr>
                </a:solidFill>
                <a:latin typeface="CMU Sans Serif" panose="02000603000000000000" pitchFamily="50" charset="0"/>
                <a:ea typeface="CMU Sans Serif" panose="02000603000000000000" pitchFamily="50" charset="0"/>
                <a:cs typeface="CMU Sans Serif" panose="02000603000000000000" pitchFamily="50"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228600" indent="-228600" defTabSz="914400">
              <a:buClr>
                <a:srgbClr val="7030A0"/>
              </a:buClr>
            </a:pPr>
            <a:r>
              <a:rPr lang="en-US" sz="1600" dirty="0">
                <a:solidFill>
                  <a:prstClr val="black"/>
                </a:solidFill>
                <a:latin typeface="Arial" panose="020B0604020202020204" pitchFamily="34" charset="0"/>
                <a:cs typeface="Arial" panose="020B0604020202020204" pitchFamily="34" charset="0"/>
              </a:rPr>
              <a:t>Climate variables obtained from the GCMs were bias corrected with respect to the IMD gridded data at daily scale.</a:t>
            </a:r>
          </a:p>
        </p:txBody>
      </p:sp>
    </p:spTree>
    <p:extLst>
      <p:ext uri="{BB962C8B-B14F-4D97-AF65-F5344CB8AC3E}">
        <p14:creationId xmlns:p14="http://schemas.microsoft.com/office/powerpoint/2010/main" val="395443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14399"/>
          </a:xfrm>
          <a:prstGeom prst="rect">
            <a:avLst/>
          </a:prstGeom>
        </p:spPr>
        <p:txBody>
          <a:bodyPr anchor="ctr">
            <a:normAutofit/>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buClrTx/>
              <a:buSzTx/>
              <a:buFontTx/>
              <a:buNone/>
            </a:pPr>
            <a:r>
              <a:rPr lang="en-US" sz="2100" kern="0" dirty="0">
                <a:solidFill>
                  <a:srgbClr val="FF0000"/>
                </a:solidFill>
                <a:latin typeface="Times New Roman" panose="02020603050405020304" pitchFamily="18" charset="0"/>
                <a:cs typeface="Times New Roman" panose="02020603050405020304" pitchFamily="18" charset="0"/>
              </a:rPr>
              <a:t>Summary Measures for Upstream Region – Future Projections (2010-2099)</a:t>
            </a:r>
          </a:p>
        </p:txBody>
      </p:sp>
      <p:graphicFrame>
        <p:nvGraphicFramePr>
          <p:cNvPr id="4" name="Table 3"/>
          <p:cNvGraphicFramePr>
            <a:graphicFrameLocks noGrp="1"/>
          </p:cNvGraphicFramePr>
          <p:nvPr>
            <p:extLst>
              <p:ext uri="{D42A27DB-BD31-4B8C-83A1-F6EECF244321}">
                <p14:modId xmlns:p14="http://schemas.microsoft.com/office/powerpoint/2010/main" val="2897128944"/>
              </p:ext>
            </p:extLst>
          </p:nvPr>
        </p:nvGraphicFramePr>
        <p:xfrm>
          <a:off x="345313" y="1676400"/>
          <a:ext cx="8453374" cy="4891723"/>
        </p:xfrm>
        <a:graphic>
          <a:graphicData uri="http://schemas.openxmlformats.org/drawingml/2006/table">
            <a:tbl>
              <a:tblPr firstRow="1" firstCol="1" bandRow="1">
                <a:tableStyleId>{5940675A-B579-460E-94D1-54222C63F5DA}</a:tableStyleId>
              </a:tblPr>
              <a:tblGrid>
                <a:gridCol w="724154">
                  <a:extLst>
                    <a:ext uri="{9D8B030D-6E8A-4147-A177-3AD203B41FA5}">
                      <a16:colId xmlns:a16="http://schemas.microsoft.com/office/drawing/2014/main" val="20000"/>
                    </a:ext>
                  </a:extLst>
                </a:gridCol>
                <a:gridCol w="1515110">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032510">
                  <a:extLst>
                    <a:ext uri="{9D8B030D-6E8A-4147-A177-3AD203B41FA5}">
                      <a16:colId xmlns:a16="http://schemas.microsoft.com/office/drawing/2014/main" val="20003"/>
                    </a:ext>
                  </a:extLst>
                </a:gridCol>
                <a:gridCol w="1032510">
                  <a:extLst>
                    <a:ext uri="{9D8B030D-6E8A-4147-A177-3AD203B41FA5}">
                      <a16:colId xmlns:a16="http://schemas.microsoft.com/office/drawing/2014/main" val="20004"/>
                    </a:ext>
                  </a:extLst>
                </a:gridCol>
                <a:gridCol w="1032510">
                  <a:extLst>
                    <a:ext uri="{9D8B030D-6E8A-4147-A177-3AD203B41FA5}">
                      <a16:colId xmlns:a16="http://schemas.microsoft.com/office/drawing/2014/main" val="20005"/>
                    </a:ext>
                  </a:extLst>
                </a:gridCol>
                <a:gridCol w="1032510">
                  <a:extLst>
                    <a:ext uri="{9D8B030D-6E8A-4147-A177-3AD203B41FA5}">
                      <a16:colId xmlns:a16="http://schemas.microsoft.com/office/drawing/2014/main" val="20006"/>
                    </a:ext>
                  </a:extLst>
                </a:gridCol>
                <a:gridCol w="1032510">
                  <a:extLst>
                    <a:ext uri="{9D8B030D-6E8A-4147-A177-3AD203B41FA5}">
                      <a16:colId xmlns:a16="http://schemas.microsoft.com/office/drawing/2014/main" val="20007"/>
                    </a:ext>
                  </a:extLst>
                </a:gridCol>
              </a:tblGrid>
              <a:tr h="0">
                <a:tc>
                  <a:txBody>
                    <a:bodyPr/>
                    <a:lstStyle/>
                    <a:p>
                      <a:pPr marL="0" marR="0" algn="ctr">
                        <a:lnSpc>
                          <a:spcPct val="107000"/>
                        </a:lnSpc>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effectLst/>
                        </a:rPr>
                        <a:t>RCP 2.6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a:effectLst/>
                        </a:rPr>
                        <a:t>RCP 4.5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a:effectLst/>
                        </a:rPr>
                        <a:t>RCP 8.5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82270">
                <a:tc>
                  <a:txBody>
                    <a:bodyPr/>
                    <a:lstStyle/>
                    <a:p>
                      <a:pPr marL="0" marR="0" algn="ctr">
                        <a:lnSpc>
                          <a:spcPct val="107000"/>
                        </a:lnSpc>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Mean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Std. </a:t>
                      </a:r>
                    </a:p>
                    <a:p>
                      <a:pPr marL="0" marR="0" algn="ctr">
                        <a:lnSpc>
                          <a:spcPct val="107000"/>
                        </a:lnSpc>
                        <a:spcBef>
                          <a:spcPts val="0"/>
                        </a:spcBef>
                        <a:spcAft>
                          <a:spcPts val="0"/>
                        </a:spcAft>
                      </a:pPr>
                      <a:r>
                        <a:rPr lang="en-US" sz="1600" dirty="0">
                          <a:effectLst/>
                        </a:rPr>
                        <a:t>Dev.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Mean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Std. </a:t>
                      </a:r>
                    </a:p>
                    <a:p>
                      <a:pPr marL="0" marR="0" algn="ctr">
                        <a:lnSpc>
                          <a:spcPct val="107000"/>
                        </a:lnSpc>
                        <a:spcBef>
                          <a:spcPts val="0"/>
                        </a:spcBef>
                        <a:spcAft>
                          <a:spcPts val="0"/>
                        </a:spcAft>
                      </a:pPr>
                      <a:r>
                        <a:rPr lang="en-US" sz="1600" dirty="0">
                          <a:effectLst/>
                        </a:rPr>
                        <a:t>Dev.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Mean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Std. </a:t>
                      </a:r>
                    </a:p>
                    <a:p>
                      <a:pPr marL="0" marR="0" algn="ctr">
                        <a:lnSpc>
                          <a:spcPct val="107000"/>
                        </a:lnSpc>
                        <a:spcBef>
                          <a:spcPts val="0"/>
                        </a:spcBef>
                        <a:spcAft>
                          <a:spcPts val="0"/>
                        </a:spcAft>
                      </a:pPr>
                      <a:r>
                        <a:rPr lang="en-US" sz="1600" dirty="0">
                          <a:effectLst/>
                        </a:rPr>
                        <a:t>Dev. </a:t>
                      </a:r>
                    </a:p>
                    <a:p>
                      <a:pPr marL="0" marR="0" algn="ctr">
                        <a:lnSpc>
                          <a:spcPct val="107000"/>
                        </a:lnSpc>
                        <a:spcBef>
                          <a:spcPts val="0"/>
                        </a:spcBef>
                        <a:spcAft>
                          <a:spcPts val="0"/>
                        </a:spcAft>
                      </a:pPr>
                      <a:r>
                        <a:rPr lang="en-US" sz="1600" dirty="0">
                          <a:effectLst/>
                        </a:rPr>
                        <a:t>(</a:t>
                      </a:r>
                      <a:r>
                        <a:rPr lang="en-US" sz="1600" dirty="0" err="1">
                          <a:effectLst/>
                        </a:rPr>
                        <a:t>cumecs</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rowSpan="6">
                  <a:txBody>
                    <a:bodyPr/>
                    <a:lstStyle/>
                    <a:p>
                      <a:pPr marL="71755" marR="71755" algn="ctr">
                        <a:lnSpc>
                          <a:spcPct val="107000"/>
                        </a:lnSpc>
                        <a:spcBef>
                          <a:spcPts val="0"/>
                        </a:spcBef>
                        <a:spcAft>
                          <a:spcPts val="0"/>
                        </a:spcAft>
                      </a:pPr>
                      <a:r>
                        <a:rPr lang="en-US" sz="1800">
                          <a:effectLst/>
                        </a:rPr>
                        <a:t>CORDEX - CSIRO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06000"/>
                        </a:lnSpc>
                        <a:spcBef>
                          <a:spcPts val="0"/>
                        </a:spcBef>
                        <a:spcAft>
                          <a:spcPts val="0"/>
                        </a:spcAft>
                      </a:pPr>
                      <a:r>
                        <a:rPr lang="en-US" sz="1800" kern="1200">
                          <a:effectLst/>
                        </a:rPr>
                        <a:t>ACCESS1.0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6" gridSpan="2">
                  <a:txBody>
                    <a:bodyPr/>
                    <a:lstStyle/>
                    <a:p>
                      <a:pPr marL="0" marR="0" algn="ctr">
                        <a:lnSpc>
                          <a:spcPct val="107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6" hMerge="1">
                  <a:txBody>
                    <a:bodyPr/>
                    <a:lstStyle/>
                    <a:p>
                      <a:endParaRPr lang="en-US"/>
                    </a:p>
                  </a:txBody>
                  <a:tcPr/>
                </a:tc>
                <a:tc>
                  <a:txBody>
                    <a:bodyPr/>
                    <a:lstStyle/>
                    <a:p>
                      <a:pPr marL="0" marR="0" algn="r">
                        <a:lnSpc>
                          <a:spcPct val="107000"/>
                        </a:lnSpc>
                        <a:spcBef>
                          <a:spcPts val="0"/>
                        </a:spcBef>
                        <a:spcAft>
                          <a:spcPts val="0"/>
                        </a:spcAft>
                      </a:pPr>
                      <a:r>
                        <a:rPr lang="en-US" sz="1800" dirty="0">
                          <a:effectLst/>
                        </a:rPr>
                        <a:t>1041.42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795.00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1069.94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841.89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CCSM4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a:txBody>
                    <a:bodyPr/>
                    <a:lstStyle/>
                    <a:p>
                      <a:pPr marL="0" marR="0" algn="r">
                        <a:lnSpc>
                          <a:spcPct val="107000"/>
                        </a:lnSpc>
                        <a:spcBef>
                          <a:spcPts val="0"/>
                        </a:spcBef>
                        <a:spcAft>
                          <a:spcPts val="0"/>
                        </a:spcAft>
                      </a:pPr>
                      <a:r>
                        <a:rPr lang="en-US" sz="1800">
                          <a:effectLst/>
                        </a:rPr>
                        <a:t>1096.24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1076.87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1058.91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833.90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GFDL-CM3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a:txBody>
                    <a:bodyPr/>
                    <a:lstStyle/>
                    <a:p>
                      <a:pPr marL="0" marR="0" algn="r">
                        <a:lnSpc>
                          <a:spcPct val="107000"/>
                        </a:lnSpc>
                        <a:spcBef>
                          <a:spcPts val="0"/>
                        </a:spcBef>
                        <a:spcAft>
                          <a:spcPts val="0"/>
                        </a:spcAft>
                      </a:pPr>
                      <a:r>
                        <a:rPr lang="en-US" sz="1800" dirty="0">
                          <a:effectLst/>
                        </a:rPr>
                        <a:t>792.93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678.61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1071.20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839.43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CNRM-CM5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a:txBody>
                    <a:bodyPr/>
                    <a:lstStyle/>
                    <a:p>
                      <a:pPr marL="0" marR="0" algn="r">
                        <a:lnSpc>
                          <a:spcPct val="107000"/>
                        </a:lnSpc>
                        <a:spcBef>
                          <a:spcPts val="0"/>
                        </a:spcBef>
                        <a:spcAft>
                          <a:spcPts val="0"/>
                        </a:spcAft>
                      </a:pPr>
                      <a:r>
                        <a:rPr lang="en-US" sz="1800">
                          <a:effectLst/>
                        </a:rPr>
                        <a:t>1049.56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791.20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1049.87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834.20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MPI-ESM-LR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a:txBody>
                    <a:bodyPr/>
                    <a:lstStyle/>
                    <a:p>
                      <a:pPr marL="0" marR="0" algn="r">
                        <a:lnSpc>
                          <a:spcPct val="107000"/>
                        </a:lnSpc>
                        <a:spcBef>
                          <a:spcPts val="0"/>
                        </a:spcBef>
                        <a:spcAft>
                          <a:spcPts val="0"/>
                        </a:spcAft>
                      </a:pPr>
                      <a:r>
                        <a:rPr lang="en-US" sz="1800">
                          <a:effectLst/>
                        </a:rPr>
                        <a:t>1040.74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797.05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1082.43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878.48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Nor-ESM-M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a:txBody>
                    <a:bodyPr/>
                    <a:lstStyle/>
                    <a:p>
                      <a:pPr marL="0" marR="0" algn="r">
                        <a:lnSpc>
                          <a:spcPct val="107000"/>
                        </a:lnSpc>
                        <a:spcBef>
                          <a:spcPts val="0"/>
                        </a:spcBef>
                        <a:spcAft>
                          <a:spcPts val="0"/>
                        </a:spcAft>
                      </a:pPr>
                      <a:r>
                        <a:rPr lang="en-US" sz="1800">
                          <a:effectLst/>
                        </a:rPr>
                        <a:t>1046.66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789.09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1084.37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813.19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0">
                <a:tc rowSpan="7">
                  <a:txBody>
                    <a:bodyPr/>
                    <a:lstStyle/>
                    <a:p>
                      <a:pPr marL="71755" marR="71755" algn="ctr">
                        <a:lnSpc>
                          <a:spcPct val="107000"/>
                        </a:lnSpc>
                        <a:spcBef>
                          <a:spcPts val="0"/>
                        </a:spcBef>
                        <a:spcAft>
                          <a:spcPts val="0"/>
                        </a:spcAft>
                      </a:pPr>
                      <a:r>
                        <a:rPr lang="en-US" sz="1800">
                          <a:effectLst/>
                        </a:rPr>
                        <a:t>IITB - Models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06000"/>
                        </a:lnSpc>
                        <a:spcBef>
                          <a:spcPts val="0"/>
                        </a:spcBef>
                        <a:spcAft>
                          <a:spcPts val="0"/>
                        </a:spcAft>
                      </a:pPr>
                      <a:r>
                        <a:rPr lang="en-US" sz="1800" kern="1200">
                          <a:effectLst/>
                        </a:rPr>
                        <a:t>BCC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880.34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622.96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868.68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611.38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870.87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602.27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CCCMA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874.86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607.87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895.97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632.23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879.68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610.76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IPSL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876.63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633.12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893.98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623.28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908.27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620.27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MIROC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845.29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570.38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835.93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560.14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859.81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590.88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0">
                <a:tc vMerge="1">
                  <a:txBody>
                    <a:bodyPr/>
                    <a:lstStyle/>
                    <a:p>
                      <a:endParaRPr lang="en-US"/>
                    </a:p>
                  </a:txBody>
                  <a:tcPr/>
                </a:tc>
                <a:tc>
                  <a:txBody>
                    <a:bodyPr/>
                    <a:lstStyle/>
                    <a:p>
                      <a:pPr marL="0" marR="0">
                        <a:lnSpc>
                          <a:spcPct val="106000"/>
                        </a:lnSpc>
                        <a:spcBef>
                          <a:spcPts val="0"/>
                        </a:spcBef>
                        <a:spcAft>
                          <a:spcPts val="0"/>
                        </a:spcAft>
                      </a:pPr>
                      <a:r>
                        <a:rPr lang="en-US" sz="1800" kern="1200">
                          <a:effectLst/>
                        </a:rPr>
                        <a:t>Nor-ESM-M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886.86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621.64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879.95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605.09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896.12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613.65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0">
                <a:tc vMerge="1">
                  <a:txBody>
                    <a:bodyPr/>
                    <a:lstStyle/>
                    <a:p>
                      <a:endParaRPr lang="en-US"/>
                    </a:p>
                  </a:txBody>
                  <a:tcPr/>
                </a:tc>
                <a:tc rowSpan="2">
                  <a:txBody>
                    <a:bodyPr/>
                    <a:lstStyle/>
                    <a:p>
                      <a:pPr marL="0" marR="0">
                        <a:lnSpc>
                          <a:spcPct val="106000"/>
                        </a:lnSpc>
                        <a:spcBef>
                          <a:spcPts val="0"/>
                        </a:spcBef>
                        <a:spcAft>
                          <a:spcPts val="0"/>
                        </a:spcAft>
                      </a:pPr>
                      <a:r>
                        <a:rPr lang="en-US" sz="1800" kern="1200">
                          <a:effectLst/>
                        </a:rPr>
                        <a:t>Ensemble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800">
                          <a:effectLst/>
                        </a:rPr>
                        <a:t>Mean (cumecs)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dirty="0">
                          <a:effectLst/>
                        </a:rPr>
                        <a:t>Std. Dev. (</a:t>
                      </a:r>
                      <a:r>
                        <a:rPr lang="en-US" sz="1800" dirty="0" err="1">
                          <a:effectLst/>
                        </a:rPr>
                        <a:t>cumecs</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0">
                <a:tc vMerge="1">
                  <a:txBody>
                    <a:bodyPr/>
                    <a:lstStyle/>
                    <a:p>
                      <a:endParaRPr lang="en-US"/>
                    </a:p>
                  </a:txBody>
                  <a:tcPr/>
                </a:tc>
                <a:tc vMerge="1">
                  <a:txBody>
                    <a:bodyPr/>
                    <a:lstStyle/>
                    <a:p>
                      <a:endParaRPr lang="en-US"/>
                    </a:p>
                  </a:txBody>
                  <a:tcPr/>
                </a:tc>
                <a:tc gridSpan="3">
                  <a:txBody>
                    <a:bodyPr/>
                    <a:lstStyle/>
                    <a:p>
                      <a:pPr marL="0" marR="0" algn="ctr">
                        <a:lnSpc>
                          <a:spcPct val="107000"/>
                        </a:lnSpc>
                        <a:spcBef>
                          <a:spcPts val="0"/>
                        </a:spcBef>
                        <a:spcAft>
                          <a:spcPts val="0"/>
                        </a:spcAft>
                      </a:pPr>
                      <a:r>
                        <a:rPr lang="en-US" sz="1800" dirty="0">
                          <a:solidFill>
                            <a:srgbClr val="FF0000"/>
                          </a:solidFill>
                          <a:effectLst/>
                        </a:rPr>
                        <a:t>944.52</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dirty="0">
                          <a:solidFill>
                            <a:srgbClr val="FF0000"/>
                          </a:solidFill>
                          <a:effectLst/>
                        </a:rPr>
                        <a:t>597.14</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6" name="TextBox 5"/>
          <p:cNvSpPr txBox="1"/>
          <p:nvPr/>
        </p:nvSpPr>
        <p:spPr>
          <a:xfrm>
            <a:off x="2209800" y="990600"/>
            <a:ext cx="5711781" cy="701731"/>
          </a:xfrm>
          <a:prstGeom prst="rect">
            <a:avLst/>
          </a:prstGeom>
          <a:noFill/>
          <a:ln w="28575">
            <a:solidFill>
              <a:schemeClr val="tx2">
                <a:lumMod val="60000"/>
                <a:lumOff val="40000"/>
              </a:schemeClr>
            </a:solidFill>
          </a:ln>
        </p:spPr>
        <p:txBody>
          <a:bodyPr wrap="square" rtlCol="0">
            <a:spAutoFit/>
          </a:bodyPr>
          <a:lstStyle/>
          <a:p>
            <a:pPr>
              <a:buNone/>
            </a:pPr>
            <a:r>
              <a:rPr lang="en-US" sz="1800" dirty="0">
                <a:latin typeface="Times New Roman" panose="02020603050405020304" pitchFamily="18" charset="0"/>
                <a:cs typeface="Times New Roman" panose="02020603050405020304" pitchFamily="18" charset="0"/>
              </a:rPr>
              <a:t>Observed Discharge Mean (Historical) = 776.97 </a:t>
            </a:r>
            <a:r>
              <a:rPr lang="en-US" sz="1800" dirty="0" err="1">
                <a:latin typeface="Times New Roman" panose="02020603050405020304" pitchFamily="18" charset="0"/>
                <a:cs typeface="Times New Roman" panose="02020603050405020304" pitchFamily="18" charset="0"/>
              </a:rPr>
              <a:t>cumecs</a:t>
            </a:r>
            <a:endParaRPr lang="en-US" sz="1800" dirty="0">
              <a:latin typeface="Times New Roman" panose="02020603050405020304" pitchFamily="18" charset="0"/>
              <a:cs typeface="Times New Roman" panose="02020603050405020304" pitchFamily="18" charset="0"/>
            </a:endParaRPr>
          </a:p>
          <a:p>
            <a:pPr>
              <a:buNone/>
            </a:pPr>
            <a:r>
              <a:rPr lang="en-US" sz="1800" dirty="0">
                <a:latin typeface="Times New Roman" panose="02020603050405020304" pitchFamily="18" charset="0"/>
                <a:cs typeface="Times New Roman" panose="02020603050405020304" pitchFamily="18" charset="0"/>
              </a:rPr>
              <a:t>Observed Discharge Std. Dev. (Historical) = 802.85 </a:t>
            </a:r>
            <a:r>
              <a:rPr lang="en-US" sz="1800" dirty="0" err="1">
                <a:latin typeface="Times New Roman" panose="02020603050405020304" pitchFamily="18" charset="0"/>
                <a:cs typeface="Times New Roman" panose="02020603050405020304" pitchFamily="18" charset="0"/>
              </a:rPr>
              <a:t>cumecs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91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9144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Analysis of Climate Data from CORDEX - Overall</a:t>
            </a:r>
          </a:p>
        </p:txBody>
      </p:sp>
      <p:sp>
        <p:nvSpPr>
          <p:cNvPr id="3" name="Content Placeholder 2"/>
          <p:cNvSpPr txBox="1">
            <a:spLocks/>
          </p:cNvSpPr>
          <p:nvPr/>
        </p:nvSpPr>
        <p:spPr>
          <a:xfrm>
            <a:off x="0" y="5024164"/>
            <a:ext cx="9144000" cy="1478236"/>
          </a:xfrm>
          <a:prstGeom prst="rect">
            <a:avLst/>
          </a:prstGeom>
        </p:spPr>
        <p:txBody>
          <a:bodyPr vert="horz" lIns="91440" tIns="45720" rIns="91440" bIns="45720" rtlCol="0">
            <a:norm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Models are observed to be clustered - all the GCM outputs are from the same modelling center</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Model outputs for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max</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min</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are closer to the observed data (represented by point ‘a’) - reflecting better quality of GCM outputs for T</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Correlation of 0.6-0.7 was obtained between GCM P and observed P – considered acceptable</a:t>
            </a:r>
          </a:p>
        </p:txBody>
      </p:sp>
      <p:pic>
        <p:nvPicPr>
          <p:cNvPr id="4" name="Picture 3" descr="G:\F Drive\Ila_PhD\Paper_CC_22Nov2014\Analysis\Taylor_diagram.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652" y="1121039"/>
            <a:ext cx="8716617" cy="3021647"/>
          </a:xfrm>
          <a:prstGeom prst="rect">
            <a:avLst/>
          </a:prstGeom>
          <a:noFill/>
          <a:ln>
            <a:noFill/>
          </a:ln>
        </p:spPr>
      </p:pic>
      <p:sp>
        <p:nvSpPr>
          <p:cNvPr id="5" name="Rectangle 4"/>
          <p:cNvSpPr/>
          <p:nvPr/>
        </p:nvSpPr>
        <p:spPr>
          <a:xfrm>
            <a:off x="1225825" y="4212147"/>
            <a:ext cx="6692349" cy="307777"/>
          </a:xfrm>
          <a:prstGeom prst="rect">
            <a:avLst/>
          </a:prstGeom>
        </p:spPr>
        <p:txBody>
          <a:bodyPr wrap="square" anchor="ctr">
            <a:spAutoFit/>
          </a:bodyPr>
          <a:lstStyle/>
          <a:p>
            <a:pPr defTabSz="914400"/>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Taylor diagram for (a) P (mm) (b) </a:t>
            </a:r>
            <a:r>
              <a:rPr lang="en-US" sz="1400" i="1"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a:t>
            </a:r>
            <a:r>
              <a:rPr lang="en-US" sz="1400" i="1" baseline="-25000"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max</a:t>
            </a:r>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 (°C) and (c) </a:t>
            </a:r>
            <a:r>
              <a:rPr lang="en-US" sz="1400" i="1"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a:t>
            </a:r>
            <a:r>
              <a:rPr lang="en-US" sz="1400" i="1" baseline="-25000"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min</a:t>
            </a:r>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 (°C) for upstream region</a:t>
            </a:r>
            <a:endParaRPr lang="en-US" sz="1400" i="1" dirty="0">
              <a:solidFill>
                <a:srgbClr val="70AD47">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72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9144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Analysis of Climate Data from CORDEX – Overall at Annual Scale</a:t>
            </a:r>
          </a:p>
        </p:txBody>
      </p:sp>
      <p:pic>
        <p:nvPicPr>
          <p:cNvPr id="3" name="Picture 1" descr="Annual_climatology"/>
          <p:cNvPicPr>
            <a:picLocks noChangeAspect="1" noChangeArrowheads="1"/>
          </p:cNvPicPr>
          <p:nvPr/>
        </p:nvPicPr>
        <p:blipFill>
          <a:blip r:embed="rId2">
            <a:extLst>
              <a:ext uri="{28A0092B-C50C-407E-A947-70E740481C1C}">
                <a14:useLocalDpi xmlns:a14="http://schemas.microsoft.com/office/drawing/2010/main" val="0"/>
              </a:ext>
            </a:extLst>
          </a:blip>
          <a:srcRect t="2142" r="5182"/>
          <a:stretch>
            <a:fillRect/>
          </a:stretch>
        </p:blipFill>
        <p:spPr bwMode="auto">
          <a:xfrm>
            <a:off x="2380872" y="1511029"/>
            <a:ext cx="6763128" cy="383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54218" y="5346972"/>
            <a:ext cx="6816436" cy="738664"/>
          </a:xfrm>
          <a:prstGeom prst="rect">
            <a:avLst/>
          </a:prstGeom>
        </p:spPr>
        <p:txBody>
          <a:bodyPr wrap="square" anchor="ctr">
            <a:spAutoFit/>
          </a:bodyPr>
          <a:lstStyle/>
          <a:p>
            <a:pPr algn="ctr" defTabSz="914400"/>
            <a:r>
              <a:rPr lang="en-US" sz="1400" i="1" kern="0"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Comparison between annual (a) rainfall; (b) maximum temperature; and (c) minimum temperature during historic and future time periods for upstream; midstream; and downstream regions of the UGB</a:t>
            </a:r>
            <a:endParaRPr lang="en-US" sz="1400" i="1" kern="0" dirty="0">
              <a:solidFill>
                <a:srgbClr val="70AD47">
                  <a:lumMod val="50000"/>
                </a:srgb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 y="838428"/>
            <a:ext cx="2327563" cy="5132881"/>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general, annual </a:t>
            </a:r>
            <a:r>
              <a:rPr kumimoji="0" lang="en-US" sz="16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may decrease across all the three regions in the UGB in future compared to historic/observed values.</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min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upstream and midstream region is found to increase in future time periods.</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 variability amongst the model values is observed for q</a:t>
            </a:r>
            <a:r>
              <a:rPr kumimoji="0" lang="en-US" sz="16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95</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higher uncertainty in the GCMs to simulate extreme events.</a:t>
            </a:r>
            <a:endParaRPr kumimoji="0" lang="en-US" sz="16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117850" y="6191250"/>
            <a:ext cx="2755900" cy="307777"/>
          </a:xfrm>
          <a:prstGeom prst="rect">
            <a:avLst/>
          </a:prstGeom>
          <a:noFill/>
        </p:spPr>
        <p:txBody>
          <a:bodyPr wrap="square" rtlCol="0">
            <a:spAutoFit/>
          </a:bodyPr>
          <a:lstStyle/>
          <a:p>
            <a:r>
              <a:rPr lang="en-IN" sz="1400" dirty="0">
                <a:solidFill>
                  <a:srgbClr val="FF0000"/>
                </a:solidFill>
              </a:rPr>
              <a:t>Red dots : observed data</a:t>
            </a:r>
          </a:p>
        </p:txBody>
      </p:sp>
    </p:spTree>
    <p:extLst>
      <p:ext uri="{BB962C8B-B14F-4D97-AF65-F5344CB8AC3E}">
        <p14:creationId xmlns:p14="http://schemas.microsoft.com/office/powerpoint/2010/main" val="131220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0350" y="-6734"/>
            <a:ext cx="7239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Analysis of Climate Data from CORDEX</a:t>
            </a:r>
          </a:p>
        </p:txBody>
      </p:sp>
      <p:sp>
        <p:nvSpPr>
          <p:cNvPr id="3" name="Content Placeholder 2"/>
          <p:cNvSpPr txBox="1">
            <a:spLocks/>
          </p:cNvSpPr>
          <p:nvPr/>
        </p:nvSpPr>
        <p:spPr>
          <a:xfrm>
            <a:off x="0" y="5420507"/>
            <a:ext cx="9144000" cy="1408348"/>
          </a:xfrm>
          <a:prstGeom prst="rect">
            <a:avLst/>
          </a:prstGeom>
        </p:spPr>
        <p:txBody>
          <a:bodyPr vert="horz" lIns="91440" tIns="45720" rIns="91440" bIns="45720" rtlCol="0">
            <a:norm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12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Monthly mean </a:t>
            </a:r>
            <a:r>
              <a:rPr kumimoji="0" lang="en-US" sz="1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max</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min</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increase significantly during winter months and decline during April to September in all the regions.</a:t>
            </a:r>
          </a:p>
          <a:p>
            <a:pPr marL="225425" marR="0" lvl="0" indent="-225425" algn="l" defTabSz="685800" rtl="0" eaLnBrk="1" fontAlgn="auto" latinLnBrk="0" hangingPunct="1">
              <a:lnSpc>
                <a:spcPct val="100000"/>
              </a:lnSpc>
              <a:spcBef>
                <a:spcPts val="600"/>
              </a:spcBef>
              <a:spcAft>
                <a:spcPts val="12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Longitudinally from upstream to downstream – downstream region may experience maximum increase in the mean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max</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min</a:t>
            </a:r>
            <a:r>
              <a:rPr kumimoji="0" lang="en-US" sz="1600" b="0" i="0" u="none" strike="noStrike" kern="1200" cap="none" spc="0" normalizeH="0" baseline="-25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90500" y="1009976"/>
            <a:ext cx="4572000" cy="4708981"/>
          </a:xfrm>
          <a:prstGeom prst="rect">
            <a:avLst/>
          </a:prstGeom>
          <a:noFill/>
        </p:spPr>
        <p:txBody>
          <a:bodyPr wrap="square" rtlCol="0">
            <a:spAutoFit/>
          </a:bodyPr>
          <a:lstStyle/>
          <a:p>
            <a:pPr marL="228600" indent="-228600" defTabSz="914400">
              <a:spcBef>
                <a:spcPts val="600"/>
              </a:spcBef>
              <a:spcAft>
                <a:spcPts val="1200"/>
              </a:spcAft>
              <a:buClr>
                <a:srgbClr val="7030A0"/>
              </a:buClr>
              <a:buSzPct val="125000"/>
              <a:buFont typeface="Arial" panose="020B0604020202020204" pitchFamily="34" charset="0"/>
              <a:buChar char="•"/>
            </a:pP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GCM outputs for future time period – aggregated into five time slices:</a:t>
            </a:r>
            <a:b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b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T1 (2010-2020), T2 (2021-2040), T3 (2041-2060), T4 (2061-2080) and T5 (2081-2100).</a:t>
            </a:r>
          </a:p>
          <a:p>
            <a:pPr marL="228600" indent="-228600" defTabSz="914400">
              <a:spcBef>
                <a:spcPts val="600"/>
              </a:spcBef>
              <a:spcAft>
                <a:spcPts val="1200"/>
              </a:spcAft>
              <a:buClr>
                <a:srgbClr val="7030A0"/>
              </a:buClr>
              <a:buSzPct val="125000"/>
              <a:buFont typeface="Arial" panose="020B0604020202020204" pitchFamily="34" charset="0"/>
              <a:buChar char="•"/>
            </a:pP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Comparisons made between the annual means of the future time slices’ and the baseline period (1971-2005)</a:t>
            </a:r>
          </a:p>
          <a:p>
            <a:pPr marL="228600" indent="-228600" defTabSz="914400">
              <a:spcBef>
                <a:spcPts val="600"/>
              </a:spcBef>
              <a:spcAft>
                <a:spcPts val="1200"/>
              </a:spcAft>
              <a:buClr>
                <a:srgbClr val="7030A0"/>
              </a:buClr>
              <a:buSzPct val="125000"/>
              <a:buFont typeface="Arial" panose="020B0604020202020204" pitchFamily="34" charset="0"/>
              <a:buChar char="•"/>
            </a:pP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Monthly variability in P – decline during monsoon months and increase during winter months – result in shift in </a:t>
            </a:r>
            <a:b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b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seasonal pattern of P </a:t>
            </a:r>
          </a:p>
          <a:p>
            <a:pPr marL="228600" indent="-228600" defTabSz="914400">
              <a:spcBef>
                <a:spcPts val="600"/>
              </a:spcBef>
              <a:spcAft>
                <a:spcPts val="1200"/>
              </a:spcAft>
              <a:buClr>
                <a:srgbClr val="7030A0"/>
              </a:buClr>
              <a:buSzPct val="125000"/>
              <a:buFont typeface="Arial" panose="020B0604020202020204" pitchFamily="34" charset="0"/>
              <a:buChar char="•"/>
            </a:pPr>
            <a:r>
              <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rPr>
              <a:t>Longitudinally from upstream to downstream – variations in P in downstream region are much more severe.</a:t>
            </a:r>
          </a:p>
          <a:p>
            <a:pPr marL="228600" indent="-228600" defTabSz="914400">
              <a:spcBef>
                <a:spcPts val="600"/>
              </a:spcBef>
              <a:spcAft>
                <a:spcPts val="1200"/>
              </a:spcAft>
              <a:buClr>
                <a:srgbClr val="7030A0"/>
              </a:buClr>
              <a:buSzPct val="125000"/>
              <a:buFont typeface="Arial" panose="020B0604020202020204" pitchFamily="34" charset="0"/>
              <a:buChar char="•"/>
            </a:pPr>
            <a:endParaRPr lang="en-US" sz="1600" dirty="0">
              <a:solidFill>
                <a:prstClr val="black">
                  <a:lumMod val="95000"/>
                  <a:lumOff val="5000"/>
                </a:prstClr>
              </a:solidFill>
              <a:latin typeface="Arial" panose="020B0604020202020204" pitchFamily="34" charset="0"/>
              <a:ea typeface="CMU Sans Serif" panose="02000603000000000000" pitchFamily="50"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250" y="711526"/>
            <a:ext cx="4594750" cy="3798326"/>
          </a:xfrm>
          <a:prstGeom prst="rect">
            <a:avLst/>
          </a:prstGeom>
        </p:spPr>
      </p:pic>
      <p:sp>
        <p:nvSpPr>
          <p:cNvPr id="6" name="Rectangle 5"/>
          <p:cNvSpPr/>
          <p:nvPr/>
        </p:nvSpPr>
        <p:spPr>
          <a:xfrm>
            <a:off x="4572000" y="4448840"/>
            <a:ext cx="4572000" cy="954107"/>
          </a:xfrm>
          <a:prstGeom prst="rect">
            <a:avLst/>
          </a:prstGeom>
        </p:spPr>
        <p:txBody>
          <a:bodyPr wrap="square" anchor="ctr">
            <a:spAutoFit/>
          </a:bodyPr>
          <a:lstStyle/>
          <a:p>
            <a:pPr defTabSz="914400"/>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Change in ensemble mean of P, </a:t>
            </a:r>
            <a:r>
              <a:rPr lang="en-US" sz="1400" i="1"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a:t>
            </a:r>
            <a:r>
              <a:rPr lang="en-US" sz="1400" i="1" baseline="-25000"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max</a:t>
            </a:r>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 and </a:t>
            </a:r>
            <a:r>
              <a:rPr lang="en-US" sz="1400" i="1"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a:t>
            </a:r>
            <a:r>
              <a:rPr lang="en-US" sz="1400" i="1" baseline="-25000" dirty="0" err="1">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min</a:t>
            </a:r>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 from the baseline period for RCR 4.5 (first bar of every time slice of all the plots) and RCP 8.5 (second bar of every time slice of all the plots) scenarios at each time slice</a:t>
            </a:r>
          </a:p>
        </p:txBody>
      </p:sp>
    </p:spTree>
    <p:extLst>
      <p:ext uri="{BB962C8B-B14F-4D97-AF65-F5344CB8AC3E}">
        <p14:creationId xmlns:p14="http://schemas.microsoft.com/office/powerpoint/2010/main" val="275374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9144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Climate Change Effect on Streamflow</a:t>
            </a:r>
          </a:p>
        </p:txBody>
      </p:sp>
      <p:sp>
        <p:nvSpPr>
          <p:cNvPr id="5" name="Content Placeholder 2"/>
          <p:cNvSpPr txBox="1">
            <a:spLocks/>
          </p:cNvSpPr>
          <p:nvPr/>
        </p:nvSpPr>
        <p:spPr>
          <a:xfrm>
            <a:off x="0" y="787497"/>
            <a:ext cx="9144000" cy="1914139"/>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LU is kept fixed for 1971 – climate varied continuously for the baseline period (1971-2005) and future scenarios (2010-2100).</a:t>
            </a:r>
          </a:p>
          <a:p>
            <a:r>
              <a:rPr lang="en-US" dirty="0"/>
              <a:t>Simulation results obtained were compared with the baseline simulation results.</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r>
              <a:rPr lang="en-US" dirty="0">
                <a:solidFill>
                  <a:sysClr val="windowText" lastClr="000000"/>
                </a:solidFill>
              </a:rPr>
              <a:t>Runoff ratio (</a:t>
            </a:r>
            <a:r>
              <a:rPr lang="en-US" i="1" dirty="0">
                <a:solidFill>
                  <a:sysClr val="windowText" lastClr="000000"/>
                </a:solidFill>
              </a:rPr>
              <a:t>RR</a:t>
            </a:r>
            <a:r>
              <a:rPr lang="en-US" dirty="0">
                <a:solidFill>
                  <a:sysClr val="windowText" lastClr="000000"/>
                </a:solidFill>
              </a:rPr>
              <a:t>) is computed:</a:t>
            </a:r>
          </a:p>
          <a:p>
            <a:pPr marL="0" marR="0" lvl="0" indent="0" algn="l" defTabSz="685800" rtl="0" eaLnBrk="1" fontAlgn="auto" latinLnBrk="0" hangingPunct="1">
              <a:lnSpc>
                <a:spcPct val="100000"/>
              </a:lnSpc>
              <a:spcBef>
                <a:spcPts val="600"/>
              </a:spcBef>
              <a:spcAft>
                <a:spcPts val="600"/>
              </a:spcAft>
              <a:buClr>
                <a:srgbClr val="7030A0"/>
              </a:buClr>
              <a:buSzPct val="125000"/>
              <a:buNone/>
              <a:tabLst/>
              <a:defRPr/>
            </a:pPr>
            <a:endParaRPr lang="en-US" dirty="0">
              <a:solidFill>
                <a:sysClr val="windowText" lastClr="000000"/>
              </a:solidFill>
            </a:endParaRP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None/>
              <a:tabLst/>
              <a:defRPr/>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209547" y="2079304"/>
            <a:ext cx="6724905" cy="601125"/>
          </a:xfrm>
          <a:prstGeom prst="rect">
            <a:avLst/>
          </a:prstGeom>
        </p:spPr>
      </p:pic>
      <p:sp>
        <p:nvSpPr>
          <p:cNvPr id="9" name="Rectangle 8"/>
          <p:cNvSpPr/>
          <p:nvPr/>
        </p:nvSpPr>
        <p:spPr>
          <a:xfrm>
            <a:off x="0" y="2648885"/>
            <a:ext cx="9144000" cy="523220"/>
          </a:xfrm>
          <a:prstGeom prst="rect">
            <a:avLst/>
          </a:prstGeom>
        </p:spPr>
        <p:txBody>
          <a:bodyPr wrap="square" anchor="ctr">
            <a:spAutoFit/>
          </a:bodyPr>
          <a:lstStyle/>
          <a:p>
            <a:pPr algn="ctr" defTabSz="914400"/>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Runoff Ratio across time slices for upstream, midstream and downstream regions </a:t>
            </a:r>
            <a:b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br>
            <a:r>
              <a:rPr lang="en-US" sz="1400" i="1" dirty="0">
                <a:solidFill>
                  <a:srgbClr val="70AD47">
                    <a:lumMod val="50000"/>
                  </a:srgbClr>
                </a:solidFill>
                <a:latin typeface="Arial" panose="020B0604020202020204" pitchFamily="34" charset="0"/>
                <a:ea typeface="Calibri" panose="020F0502020204030204" pitchFamily="34" charset="0"/>
                <a:cs typeface="Arial" panose="020B0604020202020204" pitchFamily="34" charset="0"/>
              </a:rPr>
              <a:t>(terms in parentheses indicate the percent change from the baseline values)</a:t>
            </a:r>
            <a:endParaRPr lang="en-US" sz="1400" i="1" dirty="0">
              <a:solidFill>
                <a:srgbClr val="70AD47">
                  <a:lumMod val="50000"/>
                </a:srgbClr>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11134472"/>
              </p:ext>
            </p:extLst>
          </p:nvPr>
        </p:nvGraphicFramePr>
        <p:xfrm>
          <a:off x="1935272" y="3200620"/>
          <a:ext cx="5549681" cy="3268980"/>
        </p:xfrm>
        <a:graphic>
          <a:graphicData uri="http://schemas.openxmlformats.org/drawingml/2006/table">
            <a:tbl>
              <a:tblPr firstRow="1" firstCol="1" bandRow="1"/>
              <a:tblGrid>
                <a:gridCol w="705220">
                  <a:extLst>
                    <a:ext uri="{9D8B030D-6E8A-4147-A177-3AD203B41FA5}">
                      <a16:colId xmlns:a16="http://schemas.microsoft.com/office/drawing/2014/main" val="20000"/>
                    </a:ext>
                  </a:extLst>
                </a:gridCol>
                <a:gridCol w="854445">
                  <a:extLst>
                    <a:ext uri="{9D8B030D-6E8A-4147-A177-3AD203B41FA5}">
                      <a16:colId xmlns:a16="http://schemas.microsoft.com/office/drawing/2014/main" val="20001"/>
                    </a:ext>
                  </a:extLst>
                </a:gridCol>
                <a:gridCol w="752845">
                  <a:extLst>
                    <a:ext uri="{9D8B030D-6E8A-4147-A177-3AD203B41FA5}">
                      <a16:colId xmlns:a16="http://schemas.microsoft.com/office/drawing/2014/main" val="20002"/>
                    </a:ext>
                  </a:extLst>
                </a:gridCol>
                <a:gridCol w="675057">
                  <a:extLst>
                    <a:ext uri="{9D8B030D-6E8A-4147-A177-3AD203B41FA5}">
                      <a16:colId xmlns:a16="http://schemas.microsoft.com/office/drawing/2014/main" val="20003"/>
                    </a:ext>
                  </a:extLst>
                </a:gridCol>
                <a:gridCol w="675057">
                  <a:extLst>
                    <a:ext uri="{9D8B030D-6E8A-4147-A177-3AD203B41FA5}">
                      <a16:colId xmlns:a16="http://schemas.microsoft.com/office/drawing/2014/main" val="20004"/>
                    </a:ext>
                  </a:extLst>
                </a:gridCol>
                <a:gridCol w="629019">
                  <a:extLst>
                    <a:ext uri="{9D8B030D-6E8A-4147-A177-3AD203B41FA5}">
                      <a16:colId xmlns:a16="http://schemas.microsoft.com/office/drawing/2014/main" val="20005"/>
                    </a:ext>
                  </a:extLst>
                </a:gridCol>
                <a:gridCol w="629019">
                  <a:extLst>
                    <a:ext uri="{9D8B030D-6E8A-4147-A177-3AD203B41FA5}">
                      <a16:colId xmlns:a16="http://schemas.microsoft.com/office/drawing/2014/main" val="20006"/>
                    </a:ext>
                  </a:extLst>
                </a:gridCol>
                <a:gridCol w="629019">
                  <a:extLst>
                    <a:ext uri="{9D8B030D-6E8A-4147-A177-3AD203B41FA5}">
                      <a16:colId xmlns:a16="http://schemas.microsoft.com/office/drawing/2014/main" val="20007"/>
                    </a:ext>
                  </a:extLst>
                </a:gridCol>
              </a:tblGrid>
              <a:tr h="12456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Region</a:t>
                      </a:r>
                    </a:p>
                  </a:txBody>
                  <a:tcPr marL="31141" marR="31141"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Time Period</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Rainfall (mm)</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Runoff (mm)</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Runoff Ratio</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Upstream</a:t>
                      </a:r>
                    </a:p>
                  </a:txBody>
                  <a:tcPr marL="31141" marR="31141"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Baseline</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1294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1294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772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772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0.60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0.60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1196±172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1210±46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697±84</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683±32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877">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1084±480</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(-16)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1257±43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619±287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715±30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2005">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1377±171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1323±32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816±137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771±26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0.59</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1416±198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1357±42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845±163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800±38</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0.60</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0.59</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5711">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1424±182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1405±27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854±148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842±26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0.60</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0.60</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370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5631194"/>
              </p:ext>
            </p:extLst>
          </p:nvPr>
        </p:nvGraphicFramePr>
        <p:xfrm>
          <a:off x="3376832" y="654312"/>
          <a:ext cx="5729068" cy="6035040"/>
        </p:xfrm>
        <a:graphic>
          <a:graphicData uri="http://schemas.openxmlformats.org/drawingml/2006/table">
            <a:tbl>
              <a:tblPr firstRow="1" firstCol="1" bandRow="1"/>
              <a:tblGrid>
                <a:gridCol w="884607">
                  <a:extLst>
                    <a:ext uri="{9D8B030D-6E8A-4147-A177-3AD203B41FA5}">
                      <a16:colId xmlns:a16="http://schemas.microsoft.com/office/drawing/2014/main" val="20000"/>
                    </a:ext>
                  </a:extLst>
                </a:gridCol>
                <a:gridCol w="854445">
                  <a:extLst>
                    <a:ext uri="{9D8B030D-6E8A-4147-A177-3AD203B41FA5}">
                      <a16:colId xmlns:a16="http://schemas.microsoft.com/office/drawing/2014/main" val="20001"/>
                    </a:ext>
                  </a:extLst>
                </a:gridCol>
                <a:gridCol w="752845">
                  <a:extLst>
                    <a:ext uri="{9D8B030D-6E8A-4147-A177-3AD203B41FA5}">
                      <a16:colId xmlns:a16="http://schemas.microsoft.com/office/drawing/2014/main" val="20002"/>
                    </a:ext>
                  </a:extLst>
                </a:gridCol>
                <a:gridCol w="675057">
                  <a:extLst>
                    <a:ext uri="{9D8B030D-6E8A-4147-A177-3AD203B41FA5}">
                      <a16:colId xmlns:a16="http://schemas.microsoft.com/office/drawing/2014/main" val="20003"/>
                    </a:ext>
                  </a:extLst>
                </a:gridCol>
                <a:gridCol w="675057">
                  <a:extLst>
                    <a:ext uri="{9D8B030D-6E8A-4147-A177-3AD203B41FA5}">
                      <a16:colId xmlns:a16="http://schemas.microsoft.com/office/drawing/2014/main" val="20004"/>
                    </a:ext>
                  </a:extLst>
                </a:gridCol>
                <a:gridCol w="629019">
                  <a:extLst>
                    <a:ext uri="{9D8B030D-6E8A-4147-A177-3AD203B41FA5}">
                      <a16:colId xmlns:a16="http://schemas.microsoft.com/office/drawing/2014/main" val="20005"/>
                    </a:ext>
                  </a:extLst>
                </a:gridCol>
                <a:gridCol w="629019">
                  <a:extLst>
                    <a:ext uri="{9D8B030D-6E8A-4147-A177-3AD203B41FA5}">
                      <a16:colId xmlns:a16="http://schemas.microsoft.com/office/drawing/2014/main" val="20006"/>
                    </a:ext>
                  </a:extLst>
                </a:gridCol>
                <a:gridCol w="629019">
                  <a:extLst>
                    <a:ext uri="{9D8B030D-6E8A-4147-A177-3AD203B41FA5}">
                      <a16:colId xmlns:a16="http://schemas.microsoft.com/office/drawing/2014/main" val="20007"/>
                    </a:ext>
                  </a:extLst>
                </a:gridCol>
              </a:tblGrid>
              <a:tr h="12456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Region</a:t>
                      </a:r>
                    </a:p>
                  </a:txBody>
                  <a:tcPr marL="31141" marR="31141"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Time Period</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Rainfall (mm)</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Runoff (mm)</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Runoff Ratio</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4.5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RCP 8.5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Midstream</a:t>
                      </a:r>
                    </a:p>
                  </a:txBody>
                  <a:tcPr marL="31141" marR="31141"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Baseline</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1009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1009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441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441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844±84</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871±63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323±31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328±56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0.38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0.38</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787±265</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884±53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296±115</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332±52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0.38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0.38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1003±135</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952±31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413±77</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378±20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1062±159</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1016±28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462±101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427±23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0.44</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1071±160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1058±21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471±121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452±21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0.44</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0.43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4563">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Downstream</a:t>
                      </a:r>
                    </a:p>
                  </a:txBody>
                  <a:tcPr marL="31141" marR="31141"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Baseline</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826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826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192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192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579±63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590±55</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102±13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107±19</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0.18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0.18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557±183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589±40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(-29)</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89±43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104±13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0.16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0.18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721±108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663±38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141±34</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(-27)</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127±13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0.19</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T4</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743±128</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731±23</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150±46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148±7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(-23)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0.20</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9127">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785±101</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(-5)</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771±37</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(-6)</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173±36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(-10)</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167±16</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(-13)</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0.22</a:t>
                      </a:r>
                    </a:p>
                    <a:p>
                      <a:pPr marL="0" marR="0" algn="ctr">
                        <a:lnSpc>
                          <a:spcPct val="150000"/>
                        </a:lnSpc>
                        <a:spcBef>
                          <a:spcPts val="0"/>
                        </a:spcBef>
                        <a:spcAft>
                          <a:spcPts val="0"/>
                        </a:spcAft>
                      </a:pPr>
                      <a:r>
                        <a:rPr lang="en-US" sz="1100">
                          <a:effectLst/>
                          <a:latin typeface="Arial" panose="020B0604020202020204" pitchFamily="34" charset="0"/>
                          <a:ea typeface="CMU Sans Serif" panose="02000603000000000000" pitchFamily="50" charset="0"/>
                          <a:cs typeface="Arial" panose="020B0604020202020204" pitchFamily="34" charset="0"/>
                        </a:rPr>
                        <a:t>(-1)</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0.21</a:t>
                      </a:r>
                    </a:p>
                    <a:p>
                      <a:pPr marL="0" marR="0" algn="ctr">
                        <a:lnSpc>
                          <a:spcPct val="150000"/>
                        </a:lnSpc>
                        <a:spcBef>
                          <a:spcPts val="0"/>
                        </a:spcBef>
                        <a:spcAft>
                          <a:spcPts val="0"/>
                        </a:spcAft>
                      </a:pPr>
                      <a:r>
                        <a:rPr lang="en-US" sz="1100" dirty="0">
                          <a:effectLst/>
                          <a:latin typeface="Arial" panose="020B0604020202020204" pitchFamily="34" charset="0"/>
                          <a:ea typeface="CMU Sans Serif" panose="02000603000000000000" pitchFamily="50" charset="0"/>
                          <a:cs typeface="Arial" panose="020B0604020202020204" pitchFamily="34" charset="0"/>
                        </a:rPr>
                        <a:t>(-2)</a:t>
                      </a:r>
                    </a:p>
                  </a:txBody>
                  <a:tcPr marL="31141" marR="31141"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 name="Content Placeholder 2"/>
          <p:cNvSpPr txBox="1">
            <a:spLocks/>
          </p:cNvSpPr>
          <p:nvPr/>
        </p:nvSpPr>
        <p:spPr>
          <a:xfrm>
            <a:off x="0" y="676406"/>
            <a:ext cx="3327400" cy="5673594"/>
          </a:xfrm>
          <a:prstGeom prst="rect">
            <a:avLst/>
          </a:prstGeom>
        </p:spPr>
        <p:txBody>
          <a:bodyPr vert="horz" lIns="91440" tIns="45720" rIns="91440" bIns="45720" rtlCol="0">
            <a:normAutofit fontScale="85000" lnSpcReduction="20000"/>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 60% for the upstream region, 44% for the midstream region and 23% for the downstream region during the baseline period.</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Upstream region ‒ characterized by mountainous terrain and steep slopes, most of the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gets converted to </a:t>
            </a:r>
            <a:r>
              <a:rPr kumimoji="0" lang="en-US" sz="1600" b="0" i="1"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Q</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clim</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(high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Downstream region ‒ flat terrain, much of the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get evaporated or infiltrated into soil and little gets converted to </a:t>
            </a:r>
            <a:r>
              <a:rPr kumimoji="0" lang="en-US" sz="1600" b="0" i="1"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Q</a:t>
            </a:r>
            <a:r>
              <a:rPr kumimoji="0" lang="en-US" sz="1600" b="0" i="0" u="none" strike="noStrike" kern="1200" cap="none" spc="0" normalizeH="0" baseline="-2500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clim</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(low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does not change significantly from the baseline period, increase in </a:t>
            </a:r>
            <a:r>
              <a:rPr kumimoji="0" lang="en-US" sz="1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results in reduced </a:t>
            </a:r>
            <a:r>
              <a:rPr kumimoji="0" lang="en-US" sz="1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RR</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is observed to increase and approach towards baseline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with slight increase in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(irrespective of change in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T3 and T4 (RCP 4.5 and RCP 8.5) for downstream region,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is observed to reduce accompanied by an increase in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 – </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reduction in </a:t>
            </a:r>
            <a:r>
              <a:rPr kumimoji="0" lang="en-US" sz="16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RR </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not observed</a:t>
            </a:r>
          </a:p>
          <a:p>
            <a:pPr marL="225425" marR="0" lvl="0" indent="-225425" algn="l"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anomaly could be attributed to occurrence of short duration dense rainfall events in the region.</a:t>
            </a:r>
          </a:p>
        </p:txBody>
      </p:sp>
      <p:sp>
        <p:nvSpPr>
          <p:cNvPr id="4" name="Title 1"/>
          <p:cNvSpPr txBox="1">
            <a:spLocks/>
          </p:cNvSpPr>
          <p:nvPr/>
        </p:nvSpPr>
        <p:spPr>
          <a:xfrm>
            <a:off x="0" y="2"/>
            <a:ext cx="9144000" cy="67640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Climate Change Effect on Streamflow</a:t>
            </a:r>
          </a:p>
        </p:txBody>
      </p:sp>
    </p:spTree>
    <p:extLst>
      <p:ext uri="{BB962C8B-B14F-4D97-AF65-F5344CB8AC3E}">
        <p14:creationId xmlns:p14="http://schemas.microsoft.com/office/powerpoint/2010/main" val="424851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09600" y="152400"/>
            <a:ext cx="8534400" cy="1139825"/>
          </a:xfrm>
          <a:noFill/>
        </p:spPr>
        <p:txBody>
          <a:bodyPr/>
          <a:lstStyle/>
          <a:p>
            <a:pPr eaLnBrk="1" hangingPunct="1"/>
            <a:r>
              <a:rPr lang="en-US" altLang="en-US" sz="3200" b="1" dirty="0">
                <a:solidFill>
                  <a:srgbClr val="FF0000"/>
                </a:solidFill>
              </a:rPr>
              <a:t>Climate Change – Hydrologic Implications</a:t>
            </a:r>
          </a:p>
        </p:txBody>
      </p:sp>
      <p:sp>
        <p:nvSpPr>
          <p:cNvPr id="30723" name="Rectangle 5"/>
          <p:cNvSpPr>
            <a:spLocks noGrp="1" noChangeArrowheads="1"/>
          </p:cNvSpPr>
          <p:nvPr>
            <p:ph type="body" sz="half" idx="1"/>
          </p:nvPr>
        </p:nvSpPr>
        <p:spPr>
          <a:xfrm>
            <a:off x="152400" y="1295400"/>
            <a:ext cx="5105400" cy="5410200"/>
          </a:xfrm>
          <a:noFill/>
        </p:spPr>
        <p:txBody>
          <a:bodyPr>
            <a:normAutofit lnSpcReduction="10000"/>
          </a:bodyPr>
          <a:lstStyle/>
          <a:p>
            <a:pPr eaLnBrk="1" hangingPunct="1">
              <a:lnSpc>
                <a:spcPct val="90000"/>
              </a:lnSpc>
            </a:pPr>
            <a:r>
              <a:rPr lang="en-US" altLang="en-US" sz="2400"/>
              <a:t>Increasing Temperatures</a:t>
            </a:r>
          </a:p>
          <a:p>
            <a:pPr lvl="1" eaLnBrk="1" hangingPunct="1">
              <a:lnSpc>
                <a:spcPct val="90000"/>
              </a:lnSpc>
            </a:pPr>
            <a:r>
              <a:rPr lang="en-US" altLang="en-US" sz="2400"/>
              <a:t>Evapotranspiration</a:t>
            </a:r>
          </a:p>
          <a:p>
            <a:pPr lvl="1" eaLnBrk="1" hangingPunct="1">
              <a:lnSpc>
                <a:spcPct val="90000"/>
              </a:lnSpc>
            </a:pPr>
            <a:r>
              <a:rPr lang="en-US" altLang="en-US" sz="2400"/>
              <a:t>Water Quality</a:t>
            </a:r>
          </a:p>
          <a:p>
            <a:pPr eaLnBrk="1" hangingPunct="1">
              <a:lnSpc>
                <a:spcPct val="90000"/>
              </a:lnSpc>
            </a:pPr>
            <a:r>
              <a:rPr lang="en-US" altLang="en-US" sz="2400"/>
              <a:t>Change in Precipitation Patterns</a:t>
            </a:r>
          </a:p>
          <a:p>
            <a:pPr lvl="1" eaLnBrk="1" hangingPunct="1">
              <a:lnSpc>
                <a:spcPct val="90000"/>
              </a:lnSpc>
            </a:pPr>
            <a:r>
              <a:rPr lang="en-US" altLang="en-US" sz="2400"/>
              <a:t>Streamflow; Water availability</a:t>
            </a:r>
          </a:p>
          <a:p>
            <a:pPr lvl="1" eaLnBrk="1" hangingPunct="1">
              <a:lnSpc>
                <a:spcPct val="90000"/>
              </a:lnSpc>
            </a:pPr>
            <a:r>
              <a:rPr lang="en-US" altLang="en-US" sz="2400"/>
              <a:t>Intensity, Frequency  and Magnitude of Floods and Droughts</a:t>
            </a:r>
          </a:p>
          <a:p>
            <a:pPr lvl="1" eaLnBrk="1" hangingPunct="1">
              <a:lnSpc>
                <a:spcPct val="90000"/>
              </a:lnSpc>
            </a:pPr>
            <a:r>
              <a:rPr lang="en-US" altLang="en-US" sz="2400"/>
              <a:t>Groundwater Recharge</a:t>
            </a:r>
          </a:p>
          <a:p>
            <a:pPr eaLnBrk="1" hangingPunct="1">
              <a:lnSpc>
                <a:spcPct val="90000"/>
              </a:lnSpc>
            </a:pPr>
            <a:r>
              <a:rPr lang="en-US" altLang="en-US" sz="2400"/>
              <a:t>Rise in Sea Levels</a:t>
            </a:r>
          </a:p>
          <a:p>
            <a:pPr lvl="1" eaLnBrk="1" hangingPunct="1">
              <a:lnSpc>
                <a:spcPct val="90000"/>
              </a:lnSpc>
            </a:pPr>
            <a:r>
              <a:rPr lang="en-US" altLang="en-US" sz="2400"/>
              <a:t>Inundation of coastal areas</a:t>
            </a:r>
          </a:p>
          <a:p>
            <a:pPr lvl="1" eaLnBrk="1" hangingPunct="1">
              <a:lnSpc>
                <a:spcPct val="90000"/>
              </a:lnSpc>
            </a:pPr>
            <a:r>
              <a:rPr lang="en-US" altLang="en-US" sz="2400"/>
              <a:t>Salinity Intrusion</a:t>
            </a:r>
          </a:p>
          <a:p>
            <a:pPr lvl="1" eaLnBrk="1" hangingPunct="1">
              <a:lnSpc>
                <a:spcPct val="90000"/>
              </a:lnSpc>
              <a:buFont typeface="Wingdings" pitchFamily="2" charset="2"/>
              <a:buNone/>
            </a:pPr>
            <a:endParaRPr lang="en-US" altLang="en-US" sz="2400"/>
          </a:p>
        </p:txBody>
      </p:sp>
      <p:graphicFrame>
        <p:nvGraphicFramePr>
          <p:cNvPr id="30724" name="Object 6"/>
          <p:cNvGraphicFramePr>
            <a:graphicFrameLocks noChangeAspect="1"/>
          </p:cNvGraphicFramePr>
          <p:nvPr/>
        </p:nvGraphicFramePr>
        <p:xfrm>
          <a:off x="5105400" y="990600"/>
          <a:ext cx="3733800" cy="2876550"/>
        </p:xfrm>
        <a:graphic>
          <a:graphicData uri="http://schemas.openxmlformats.org/presentationml/2006/ole">
            <mc:AlternateContent xmlns:mc="http://schemas.openxmlformats.org/markup-compatibility/2006">
              <mc:Choice xmlns:v="urn:schemas-microsoft-com:vml" Requires="v">
                <p:oleObj spid="_x0000_s2076" name="Photo Editor Photo" r:id="rId3" imgW="2695951" imgH="2076740" progId="MSPhotoEd.3">
                  <p:embed/>
                </p:oleObj>
              </mc:Choice>
              <mc:Fallback>
                <p:oleObj name="Photo Editor Photo" r:id="rId3" imgW="2695951" imgH="2076740" progId="MSPhotoEd.3">
                  <p:embed/>
                  <p:pic>
                    <p:nvPicPr>
                      <p:cNvPr id="3072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90600"/>
                        <a:ext cx="37338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pSp>
        <p:nvGrpSpPr>
          <p:cNvPr id="2" name="Group 7"/>
          <p:cNvGrpSpPr>
            <a:grpSpLocks noChangeAspect="1"/>
          </p:cNvGrpSpPr>
          <p:nvPr/>
        </p:nvGrpSpPr>
        <p:grpSpPr bwMode="auto">
          <a:xfrm>
            <a:off x="4800600" y="4238625"/>
            <a:ext cx="4038600" cy="2619375"/>
            <a:chOff x="1104" y="288"/>
            <a:chExt cx="3360" cy="2178"/>
          </a:xfrm>
        </p:grpSpPr>
        <p:sp>
          <p:nvSpPr>
            <p:cNvPr id="30727" name="AutoShape 8"/>
            <p:cNvSpPr>
              <a:spLocks noChangeAspect="1" noChangeArrowheads="1" noTextEdit="1"/>
            </p:cNvSpPr>
            <p:nvPr/>
          </p:nvSpPr>
          <p:spPr bwMode="auto">
            <a:xfrm>
              <a:off x="1104" y="288"/>
              <a:ext cx="3360" cy="2178"/>
            </a:xfrm>
            <a:prstGeom prst="rect">
              <a:avLst/>
            </a:prstGeom>
            <a:noFill/>
            <a:ln w="9525">
              <a:noFill/>
              <a:miter lim="800000"/>
              <a:headEnd/>
              <a:tailEnd/>
            </a:ln>
          </p:spPr>
          <p:txBody>
            <a:bodyPr/>
            <a:lstStyle/>
            <a:p>
              <a:endParaRPr lang="en-US"/>
            </a:p>
          </p:txBody>
        </p:sp>
        <p:pic>
          <p:nvPicPr>
            <p:cNvPr id="30728" name="Picture 9"/>
            <p:cNvPicPr>
              <a:picLocks noChangeAspect="1" noChangeArrowheads="1"/>
            </p:cNvPicPr>
            <p:nvPr/>
          </p:nvPicPr>
          <p:blipFill>
            <a:blip r:embed="rId5"/>
            <a:srcRect/>
            <a:stretch>
              <a:fillRect/>
            </a:stretch>
          </p:blipFill>
          <p:spPr bwMode="auto">
            <a:xfrm>
              <a:off x="1104" y="288"/>
              <a:ext cx="3364" cy="2182"/>
            </a:xfrm>
            <a:prstGeom prst="rect">
              <a:avLst/>
            </a:prstGeom>
            <a:noFill/>
            <a:ln w="9525">
              <a:noFill/>
              <a:miter lim="800000"/>
              <a:headEnd/>
              <a:tailEnd/>
            </a:ln>
          </p:spPr>
        </p:pic>
      </p:grpSp>
      <p:sp>
        <p:nvSpPr>
          <p:cNvPr id="30726" name="Rectangle 10"/>
          <p:cNvSpPr>
            <a:spLocks noChangeArrowheads="1"/>
          </p:cNvSpPr>
          <p:nvPr/>
        </p:nvSpPr>
        <p:spPr bwMode="auto">
          <a:xfrm rot="5400000">
            <a:off x="5661819" y="3344069"/>
            <a:ext cx="6597650" cy="366712"/>
          </a:xfrm>
          <a:prstGeom prst="rect">
            <a:avLst/>
          </a:prstGeom>
          <a:noFill/>
          <a:ln w="9525">
            <a:noFill/>
            <a:miter lim="800000"/>
            <a:headEnd/>
            <a:tailEnd/>
          </a:ln>
        </p:spPr>
        <p:txBody>
          <a:bodyPr wrap="none">
            <a:spAutoFit/>
          </a:bodyPr>
          <a:lstStyle/>
          <a:p>
            <a:pPr eaLnBrk="1" hangingPunct="1"/>
            <a:r>
              <a:rPr lang="en-US" altLang="en-US"/>
              <a:t>Fig. Source: ww.engr.uconn.edulanboG229Lect111SWIntru.pdf</a:t>
            </a:r>
          </a:p>
        </p:txBody>
      </p:sp>
    </p:spTree>
    <p:extLst>
      <p:ext uri="{BB962C8B-B14F-4D97-AF65-F5344CB8AC3E}">
        <p14:creationId xmlns:p14="http://schemas.microsoft.com/office/powerpoint/2010/main" val="112631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570087"/>
            <a:ext cx="9143998" cy="1591222"/>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r>
              <a:rPr lang="en-US" dirty="0">
                <a:solidFill>
                  <a:srgbClr val="7030A0"/>
                </a:solidFill>
              </a:rPr>
              <a:t>48 streamflow simulations under each nonstationary and stationary model conditions are obtained – 6 GCMs * 2 emission scenarios * 4 LU scenarios</a:t>
            </a:r>
          </a:p>
          <a:p>
            <a:pPr indent="231775" algn="just"/>
            <a:r>
              <a:rPr lang="en-US" dirty="0"/>
              <a:t>Nonstationary : Model parameters are varied for future simulations</a:t>
            </a:r>
          </a:p>
          <a:p>
            <a:pPr indent="231775" algn="just"/>
            <a:r>
              <a:rPr lang="en-US" dirty="0"/>
              <a:t>Stationary: Model parameters, as obtained for historic time period are used for future simulations </a:t>
            </a:r>
          </a:p>
          <a:p>
            <a:pPr indent="287338" algn="just"/>
            <a:endParaRPr lang="en-US" dirty="0"/>
          </a:p>
          <a:p>
            <a:pPr lvl="0" algn="just"/>
            <a:endParaRPr lang="en-US" dirty="0"/>
          </a:p>
          <a:p>
            <a:pPr lvl="0" algn="just"/>
            <a:endParaRPr lang="en-US" dirty="0"/>
          </a:p>
          <a:p>
            <a:pPr lvl="0" algn="just"/>
            <a:endParaRPr lang="en-US" dirty="0"/>
          </a:p>
          <a:p>
            <a:pPr lvl="0" algn="just"/>
            <a:endParaRPr lang="en-US" dirty="0">
              <a:solidFill>
                <a:sysClr val="windowText" lastClr="000000"/>
              </a:solidFill>
            </a:endParaRPr>
          </a:p>
          <a:p>
            <a:pPr lvl="0" algn="just"/>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sp>
        <p:nvSpPr>
          <p:cNvPr id="3" name="Title 1"/>
          <p:cNvSpPr txBox="1">
            <a:spLocks/>
          </p:cNvSpPr>
          <p:nvPr/>
        </p:nvSpPr>
        <p:spPr>
          <a:xfrm>
            <a:off x="0" y="2"/>
            <a:ext cx="9144000" cy="596527"/>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Hydrologic Impacts of Future Land Use and Climate Change</a:t>
            </a:r>
          </a:p>
        </p:txBody>
      </p:sp>
      <p:pic>
        <p:nvPicPr>
          <p:cNvPr id="4" name="Picture 2" descr="Annual_streamflow_nonstat_stat"/>
          <p:cNvPicPr>
            <a:picLocks noChangeAspect="1" noChangeArrowheads="1"/>
          </p:cNvPicPr>
          <p:nvPr/>
        </p:nvPicPr>
        <p:blipFill>
          <a:blip r:embed="rId2">
            <a:extLst>
              <a:ext uri="{28A0092B-C50C-407E-A947-70E740481C1C}">
                <a14:useLocalDpi xmlns:a14="http://schemas.microsoft.com/office/drawing/2010/main" val="0"/>
              </a:ext>
            </a:extLst>
          </a:blip>
          <a:srcRect r="2727" b="2342"/>
          <a:stretch>
            <a:fillRect/>
          </a:stretch>
        </p:blipFill>
        <p:spPr bwMode="auto">
          <a:xfrm>
            <a:off x="435170" y="2327569"/>
            <a:ext cx="8273657" cy="282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2365" y="5147830"/>
            <a:ext cx="8739266" cy="738664"/>
          </a:xfrm>
          <a:prstGeom prst="rect">
            <a:avLst/>
          </a:prstGeom>
        </p:spPr>
        <p:txBody>
          <a:bodyPr wrap="square" anchor="ctr">
            <a:spAutoFit/>
          </a:bodyPr>
          <a:lstStyle/>
          <a:p>
            <a:pPr lvl="0" algn="ctr" defTabSz="914400"/>
            <a:r>
              <a:rPr lang="en-US" sz="1400" i="1" kern="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Annual mean and quantile values of streamflow for (a) Upstream; (b) Midstream; and (c) Downstream regions of the UGB under future conditions with stationary (S) and nonstationary (NS) model conditions and historic (His) time periods</a:t>
            </a:r>
          </a:p>
        </p:txBody>
      </p:sp>
      <p:sp>
        <p:nvSpPr>
          <p:cNvPr id="6" name="Content Placeholder 2"/>
          <p:cNvSpPr txBox="1">
            <a:spLocks/>
          </p:cNvSpPr>
          <p:nvPr/>
        </p:nvSpPr>
        <p:spPr>
          <a:xfrm>
            <a:off x="2" y="6011189"/>
            <a:ext cx="9143998" cy="826116"/>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r>
              <a:rPr lang="en-US" dirty="0"/>
              <a:t>Streamflow is noticed to decrease in future for both nonstationary and stationary conditions – decrease in rainfall and increase in temperature obtained for future projections</a:t>
            </a: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spTree>
    <p:extLst>
      <p:ext uri="{BB962C8B-B14F-4D97-AF65-F5344CB8AC3E}">
        <p14:creationId xmlns:p14="http://schemas.microsoft.com/office/powerpoint/2010/main" val="149456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
            <a:ext cx="9144000" cy="596527"/>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Uncertainty Contribution from Different Sources </a:t>
            </a:r>
          </a:p>
        </p:txBody>
      </p:sp>
      <p:sp>
        <p:nvSpPr>
          <p:cNvPr id="4" name="Content Placeholder 2"/>
          <p:cNvSpPr txBox="1">
            <a:spLocks/>
          </p:cNvSpPr>
          <p:nvPr/>
        </p:nvSpPr>
        <p:spPr>
          <a:xfrm>
            <a:off x="2" y="914510"/>
            <a:ext cx="9143998" cy="1094594"/>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dirty="0"/>
              <a:t>Total uncertainty in the streamflow projections is decomposed to individual components – (</a:t>
            </a:r>
            <a:r>
              <a:rPr lang="en-US" dirty="0" err="1"/>
              <a:t>i</a:t>
            </a:r>
            <a:r>
              <a:rPr lang="en-US" dirty="0"/>
              <a:t>) GCMs, (ii) emission scenarios (</a:t>
            </a:r>
            <a:r>
              <a:rPr lang="en-US" dirty="0" err="1"/>
              <a:t>Sce</a:t>
            </a:r>
            <a:r>
              <a:rPr lang="en-US" dirty="0"/>
              <a:t>), (iii) Land Use (LU), (iv) hydrologic model parameters (MP) – assumed to be stationary or nonstationary, and (v) and internal variability (IV) of the system</a:t>
            </a:r>
            <a:r>
              <a:rPr lang="en-US" dirty="0">
                <a:solidFill>
                  <a:sysClr val="windowText" lastClr="000000"/>
                </a:solidFill>
              </a:rPr>
              <a:t> </a:t>
            </a:r>
            <a:r>
              <a:rPr lang="en-US" dirty="0"/>
              <a:t>using the ANOVA approach</a:t>
            </a:r>
          </a:p>
          <a:p>
            <a:pPr lvl="0" algn="just"/>
            <a:endParaRPr lang="en-US" dirty="0"/>
          </a:p>
          <a:p>
            <a:pPr lvl="0" algn="just"/>
            <a:endParaRPr lang="en-US" dirty="0"/>
          </a:p>
          <a:p>
            <a:pPr lvl="0" algn="just"/>
            <a:endParaRPr lang="en-US" dirty="0">
              <a:solidFill>
                <a:sysClr val="windowText" lastClr="000000"/>
              </a:solidFill>
            </a:endParaRPr>
          </a:p>
          <a:p>
            <a:pPr lvl="0" algn="just"/>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sp>
        <p:nvSpPr>
          <p:cNvPr id="6" name="Rectangle 5"/>
          <p:cNvSpPr/>
          <p:nvPr/>
        </p:nvSpPr>
        <p:spPr>
          <a:xfrm>
            <a:off x="202367" y="5288647"/>
            <a:ext cx="8739266" cy="738664"/>
          </a:xfrm>
          <a:prstGeom prst="rect">
            <a:avLst/>
          </a:prstGeom>
        </p:spPr>
        <p:txBody>
          <a:bodyPr wrap="square" anchor="ctr">
            <a:spAutoFit/>
          </a:bodyPr>
          <a:lstStyle/>
          <a:p>
            <a:pPr lvl="0" algn="ctr" defTabSz="914400"/>
            <a:r>
              <a:rPr lang="en-US" sz="1400" i="1" kern="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Contribution of different factors to total uncertainty of annual streamflow projections (change in mean, 5th quantile, 50th quantile and 95th quantile) for (a) Upstream; (b) Midstream; and (c) Downstream regions of the UGB under both stationary and nonstationary model conditions</a:t>
            </a:r>
          </a:p>
        </p:txBody>
      </p:sp>
      <p:sp>
        <p:nvSpPr>
          <p:cNvPr id="7" name="Content Placeholder 2"/>
          <p:cNvSpPr txBox="1">
            <a:spLocks/>
          </p:cNvSpPr>
          <p:nvPr/>
        </p:nvSpPr>
        <p:spPr>
          <a:xfrm>
            <a:off x="-2" y="4919730"/>
            <a:ext cx="9143999" cy="1938270"/>
          </a:xfrm>
          <a:prstGeom prst="rect">
            <a:avLst/>
          </a:prstGeom>
        </p:spPr>
        <p:txBody>
          <a:bodyPr vert="horz" lIns="91440" tIns="45720" rIns="91440" bIns="45720" rtlCol="0">
            <a:norm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sp>
        <p:nvSpPr>
          <p:cNvPr id="10" name="Content Placeholder 2"/>
          <p:cNvSpPr txBox="1">
            <a:spLocks/>
          </p:cNvSpPr>
          <p:nvPr/>
        </p:nvSpPr>
        <p:spPr>
          <a:xfrm>
            <a:off x="2" y="6027312"/>
            <a:ext cx="9143998" cy="830687"/>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r>
              <a:rPr lang="en-US" dirty="0">
                <a:solidFill>
                  <a:srgbClr val="FF0000"/>
                </a:solidFill>
              </a:rPr>
              <a:t>GCMs + Scenarios and Model Parameter assumption of </a:t>
            </a:r>
            <a:r>
              <a:rPr lang="en-US" dirty="0" err="1">
                <a:solidFill>
                  <a:srgbClr val="FF0000"/>
                </a:solidFill>
              </a:rPr>
              <a:t>nonstationarity</a:t>
            </a:r>
            <a:r>
              <a:rPr lang="en-US" dirty="0">
                <a:solidFill>
                  <a:srgbClr val="FF0000"/>
                </a:solidFill>
              </a:rPr>
              <a:t> and stationarity are observed to be significant sources of uncertainty</a:t>
            </a:r>
          </a:p>
          <a:p>
            <a:pPr lvl="0" algn="just"/>
            <a:endParaRPr lang="en-US" dirty="0">
              <a:solidFill>
                <a:sysClr val="windowText" lastClr="000000"/>
              </a:solidFill>
            </a:endParaRPr>
          </a:p>
          <a:p>
            <a:pPr lvl="0" algn="just"/>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pic>
        <p:nvPicPr>
          <p:cNvPr id="5122" name="Picture 2" descr="Seg_subplot"/>
          <p:cNvPicPr>
            <a:picLocks noChangeAspect="1" noChangeArrowheads="1"/>
          </p:cNvPicPr>
          <p:nvPr/>
        </p:nvPicPr>
        <p:blipFill>
          <a:blip r:embed="rId2">
            <a:extLst>
              <a:ext uri="{28A0092B-C50C-407E-A947-70E740481C1C}">
                <a14:useLocalDpi xmlns:a14="http://schemas.microsoft.com/office/drawing/2010/main" val="0"/>
              </a:ext>
            </a:extLst>
          </a:blip>
          <a:srcRect r="4617" b="2777"/>
          <a:stretch>
            <a:fillRect/>
          </a:stretch>
        </p:blipFill>
        <p:spPr bwMode="auto">
          <a:xfrm>
            <a:off x="166190" y="2202769"/>
            <a:ext cx="8811621" cy="30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21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
            <a:ext cx="9144000" cy="596527"/>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pPr lvl="0">
              <a:defRPr/>
            </a:pPr>
            <a:r>
              <a:rPr lang="en-US" dirty="0"/>
              <a:t>Uncertainty Contribution from Different Sources </a:t>
            </a:r>
          </a:p>
        </p:txBody>
      </p:sp>
      <p:sp>
        <p:nvSpPr>
          <p:cNvPr id="4" name="Content Placeholder 2"/>
          <p:cNvSpPr txBox="1">
            <a:spLocks/>
          </p:cNvSpPr>
          <p:nvPr/>
        </p:nvSpPr>
        <p:spPr>
          <a:xfrm>
            <a:off x="2" y="914510"/>
            <a:ext cx="9143998" cy="1094594"/>
          </a:xfrm>
          <a:prstGeom prst="rect">
            <a:avLst/>
          </a:prstGeom>
        </p:spPr>
        <p:txBody>
          <a:bodyPr vert="horz" lIns="91440" tIns="45720" rIns="91440" bIns="45720" rtlCol="0">
            <a:no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dirty="0"/>
              <a:t>In the nonstationary case, GCMs and </a:t>
            </a:r>
            <a:r>
              <a:rPr lang="en-US" dirty="0" err="1"/>
              <a:t>Sce</a:t>
            </a:r>
            <a:r>
              <a:rPr lang="en-US" dirty="0"/>
              <a:t> are observed to be the dominant contributor to total uncertainty in streamflow across all the cases. </a:t>
            </a:r>
          </a:p>
          <a:p>
            <a:pPr algn="just"/>
            <a:r>
              <a:rPr lang="en-US" dirty="0"/>
              <a:t>Contribution from LU is also noticeable across all the cases</a:t>
            </a:r>
          </a:p>
          <a:p>
            <a:pPr algn="just"/>
            <a:endParaRPr lang="en-US" dirty="0"/>
          </a:p>
          <a:p>
            <a:pPr lvl="0" algn="just"/>
            <a:endParaRPr lang="en-US" dirty="0"/>
          </a:p>
          <a:p>
            <a:pPr lvl="0" algn="just"/>
            <a:endParaRPr lang="en-US" dirty="0">
              <a:solidFill>
                <a:sysClr val="windowText" lastClr="000000"/>
              </a:solidFill>
            </a:endParaRPr>
          </a:p>
          <a:p>
            <a:pPr lvl="0" algn="just"/>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sp>
        <p:nvSpPr>
          <p:cNvPr id="6" name="Rectangle 5"/>
          <p:cNvSpPr/>
          <p:nvPr/>
        </p:nvSpPr>
        <p:spPr>
          <a:xfrm>
            <a:off x="202367" y="5288647"/>
            <a:ext cx="8739266" cy="738664"/>
          </a:xfrm>
          <a:prstGeom prst="rect">
            <a:avLst/>
          </a:prstGeom>
        </p:spPr>
        <p:txBody>
          <a:bodyPr wrap="square" anchor="ctr">
            <a:spAutoFit/>
          </a:bodyPr>
          <a:lstStyle/>
          <a:p>
            <a:pPr lvl="0" algn="ctr" defTabSz="914400"/>
            <a:r>
              <a:rPr lang="en-US" sz="1400" i="1" kern="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Contribution of different sources to total uncertainty of annual streamflow projections (change in Mean, 5th quantile, 50th quantile and 95th quantile) obtained under nonstationary model condition for (a) Upstream; (b) Midstream; and (c) Downstream regions of the UGB</a:t>
            </a:r>
          </a:p>
        </p:txBody>
      </p:sp>
      <p:sp>
        <p:nvSpPr>
          <p:cNvPr id="7" name="Content Placeholder 2"/>
          <p:cNvSpPr txBox="1">
            <a:spLocks/>
          </p:cNvSpPr>
          <p:nvPr/>
        </p:nvSpPr>
        <p:spPr>
          <a:xfrm>
            <a:off x="-2" y="4919730"/>
            <a:ext cx="9143999" cy="1938270"/>
          </a:xfrm>
          <a:prstGeom prst="rect">
            <a:avLst/>
          </a:prstGeom>
        </p:spPr>
        <p:txBody>
          <a:bodyPr vert="horz" lIns="91440" tIns="45720" rIns="91440" bIns="45720" rtlCol="0">
            <a:normAutofit/>
          </a:bodyPr>
          <a:lstStyle>
            <a:lvl1pPr marL="225425" indent="-225425" algn="l" defTabSz="685800" rtl="0" eaLnBrk="1" latinLnBrk="0" hangingPunct="1">
              <a:lnSpc>
                <a:spcPct val="100000"/>
              </a:lnSpc>
              <a:spcBef>
                <a:spcPts val="600"/>
              </a:spcBef>
              <a:spcAft>
                <a:spcPts val="600"/>
              </a:spcAft>
              <a:buClr>
                <a:srgbClr val="7030A0"/>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600"/>
              </a:spcBef>
              <a:spcAft>
                <a:spcPts val="600"/>
              </a:spcAft>
              <a:buClr>
                <a:srgbClr val="7030A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spcAft>
                <a:spcPts val="600"/>
              </a:spcAft>
              <a:buClr>
                <a:srgbClr val="7030A0"/>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a:p>
            <a:pPr marL="225425" marR="0" lvl="0" indent="-225425" algn="just" defTabSz="685800" rtl="0" eaLnBrk="1" fontAlgn="auto" latinLnBrk="0" hangingPunct="1">
              <a:lnSpc>
                <a:spcPct val="100000"/>
              </a:lnSpc>
              <a:spcBef>
                <a:spcPts val="600"/>
              </a:spcBef>
              <a:spcAft>
                <a:spcPts val="600"/>
              </a:spcAft>
              <a:buClr>
                <a:srgbClr val="7030A0"/>
              </a:buClr>
              <a:buSzPct val="125000"/>
              <a:buFont typeface="Arial" panose="020B0604020202020204" pitchFamily="34" charset="0"/>
              <a:buChar char="•"/>
              <a:tabLst/>
              <a:defRPr/>
            </a:pPr>
            <a:endParaRPr lang="en-US" dirty="0">
              <a:solidFill>
                <a:sysClr val="windowText" lastClr="000000"/>
              </a:solidFill>
            </a:endParaRPr>
          </a:p>
        </p:txBody>
      </p:sp>
      <p:pic>
        <p:nvPicPr>
          <p:cNvPr id="8195" name="Picture 3" descr="Seg_vary_subplot"/>
          <p:cNvPicPr>
            <a:picLocks noChangeAspect="1" noChangeArrowheads="1"/>
          </p:cNvPicPr>
          <p:nvPr/>
        </p:nvPicPr>
        <p:blipFill>
          <a:blip r:embed="rId2">
            <a:extLst>
              <a:ext uri="{28A0092B-C50C-407E-A947-70E740481C1C}">
                <a14:useLocalDpi xmlns:a14="http://schemas.microsoft.com/office/drawing/2010/main" val="0"/>
              </a:ext>
            </a:extLst>
          </a:blip>
          <a:srcRect r="3799" b="4979"/>
          <a:stretch>
            <a:fillRect/>
          </a:stretch>
        </p:blipFill>
        <p:spPr bwMode="auto">
          <a:xfrm>
            <a:off x="132061" y="2245629"/>
            <a:ext cx="8780206" cy="304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17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Concluding Remarks</a:t>
            </a:r>
          </a:p>
        </p:txBody>
      </p:sp>
      <p:sp>
        <p:nvSpPr>
          <p:cNvPr id="3" name="Content Placeholder 2"/>
          <p:cNvSpPr>
            <a:spLocks noGrp="1"/>
          </p:cNvSpPr>
          <p:nvPr>
            <p:ph idx="1"/>
          </p:nvPr>
        </p:nvSpPr>
        <p:spPr>
          <a:xfrm>
            <a:off x="609598" y="2160590"/>
            <a:ext cx="7016751" cy="3880773"/>
          </a:xfrm>
        </p:spPr>
        <p:txBody>
          <a:bodyPr>
            <a:normAutofit/>
          </a:bodyPr>
          <a:lstStyle/>
          <a:p>
            <a:r>
              <a:rPr lang="en-IN" sz="2000" dirty="0"/>
              <a:t>CORDEX output is useful in assessing hydrologic impacts – a larger number of GCMs and scenarios would be useful in addressing uncertainties.</a:t>
            </a:r>
          </a:p>
          <a:p>
            <a:r>
              <a:rPr lang="en-IN" sz="2000" dirty="0"/>
              <a:t>It is possible to partition the uncertainties arising from different sources, in the Hydrologic Impacts : Climate Models, Scenarios, Hydrologic Model Parameters, Land Use Change</a:t>
            </a:r>
          </a:p>
          <a:p>
            <a:r>
              <a:rPr lang="en-IN" sz="2000" dirty="0"/>
              <a:t>Quantification and reduction of uncertainties in the impact assessment models is critical.</a:t>
            </a:r>
          </a:p>
        </p:txBody>
      </p:sp>
    </p:spTree>
    <p:extLst>
      <p:ext uri="{BB962C8B-B14F-4D97-AF65-F5344CB8AC3E}">
        <p14:creationId xmlns:p14="http://schemas.microsoft.com/office/powerpoint/2010/main" val="226883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381000"/>
            <a:ext cx="8229600" cy="1371600"/>
          </a:xfrm>
        </p:spPr>
        <p:txBody>
          <a:bodyPr>
            <a:normAutofit/>
          </a:bodyPr>
          <a:lstStyle/>
          <a:p>
            <a:pPr eaLnBrk="1" hangingPunct="1"/>
            <a:r>
              <a:rPr lang="en-US" sz="2800" dirty="0">
                <a:solidFill>
                  <a:srgbClr val="FF0000"/>
                </a:solidFill>
              </a:rPr>
              <a:t>Need for Downscaling – Hydrologic Impact Assessment</a:t>
            </a:r>
          </a:p>
        </p:txBody>
      </p:sp>
      <p:sp>
        <p:nvSpPr>
          <p:cNvPr id="12" name="Slide Number Placeholder 11"/>
          <p:cNvSpPr>
            <a:spLocks noGrp="1"/>
          </p:cNvSpPr>
          <p:nvPr>
            <p:ph type="sldNum" sz="quarter" idx="12"/>
          </p:nvPr>
        </p:nvSpPr>
        <p:spPr/>
        <p:txBody>
          <a:bodyPr/>
          <a:lstStyle/>
          <a:p>
            <a:pPr algn="r" rtl="0" fontAlgn="base">
              <a:spcBef>
                <a:spcPct val="0"/>
              </a:spcBef>
              <a:spcAft>
                <a:spcPct val="0"/>
              </a:spcAft>
              <a:defRPr/>
            </a:pPr>
            <a:fld id="{1BDEF9EC-F7BE-490F-878A-84AB70BA399A}" type="slidenum">
              <a:rPr lang="en-US" sz="1200" kern="1200" smtClean="0">
                <a:solidFill>
                  <a:srgbClr val="000000"/>
                </a:solidFill>
                <a:latin typeface="Arial Black" pitchFamily="34" charset="0"/>
                <a:ea typeface="+mn-ea"/>
                <a:cs typeface="+mn-cs"/>
              </a:rPr>
              <a:pPr algn="r" rtl="0" fontAlgn="base">
                <a:spcBef>
                  <a:spcPct val="0"/>
                </a:spcBef>
                <a:spcAft>
                  <a:spcPct val="0"/>
                </a:spcAft>
                <a:defRPr/>
              </a:pPr>
              <a:t>3</a:t>
            </a:fld>
            <a:endParaRPr lang="en-US" sz="1200" kern="1200">
              <a:solidFill>
                <a:srgbClr val="000000"/>
              </a:solidFill>
              <a:latin typeface="Arial Black" pitchFamily="34" charset="0"/>
              <a:ea typeface="+mn-ea"/>
              <a:cs typeface="+mn-cs"/>
            </a:endParaRPr>
          </a:p>
        </p:txBody>
      </p:sp>
      <p:graphicFrame>
        <p:nvGraphicFramePr>
          <p:cNvPr id="3074" name="Object 5"/>
          <p:cNvGraphicFramePr>
            <a:graphicFrameLocks noChangeAspect="1"/>
          </p:cNvGraphicFramePr>
          <p:nvPr/>
        </p:nvGraphicFramePr>
        <p:xfrm>
          <a:off x="152400" y="1524000"/>
          <a:ext cx="5257800" cy="4762500"/>
        </p:xfrm>
        <a:graphic>
          <a:graphicData uri="http://schemas.openxmlformats.org/presentationml/2006/ole">
            <mc:AlternateContent xmlns:mc="http://schemas.openxmlformats.org/markup-compatibility/2006">
              <mc:Choice xmlns:v="urn:schemas-microsoft-com:vml" Requires="v">
                <p:oleObj spid="_x0000_s3100" name="Photo Editor Photo" r:id="rId3" imgW="6485714" imgH="4990476" progId="">
                  <p:embed/>
                </p:oleObj>
              </mc:Choice>
              <mc:Fallback>
                <p:oleObj name="Photo Editor Photo" r:id="rId3" imgW="6485714" imgH="4990476" progId="">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5257800" cy="476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9"/>
          <p:cNvSpPr>
            <a:spLocks noChangeArrowheads="1"/>
          </p:cNvSpPr>
          <p:nvPr/>
        </p:nvSpPr>
        <p:spPr bwMode="auto">
          <a:xfrm>
            <a:off x="1828800" y="6324600"/>
            <a:ext cx="5202238" cy="274638"/>
          </a:xfrm>
          <a:prstGeom prst="rect">
            <a:avLst/>
          </a:prstGeom>
          <a:noFill/>
          <a:ln w="38100">
            <a:noFill/>
            <a:miter lim="800000"/>
            <a:headEnd/>
            <a:tailEnd/>
          </a:ln>
        </p:spPr>
        <p:txBody>
          <a:bodyPr wrap="none">
            <a:spAutoFit/>
          </a:bodyPr>
          <a:lstStyle/>
          <a:p>
            <a:pPr algn="ctr" rtl="0" eaLnBrk="0" fontAlgn="base" hangingPunct="0">
              <a:spcBef>
                <a:spcPct val="0"/>
              </a:spcBef>
              <a:spcAft>
                <a:spcPct val="0"/>
              </a:spcAft>
            </a:pPr>
            <a:r>
              <a:rPr lang="en-US" sz="1200" kern="1200">
                <a:solidFill>
                  <a:srgbClr val="000000"/>
                </a:solidFill>
                <a:latin typeface="Arial" pitchFamily="34" charset="0"/>
                <a:ea typeface="+mn-ea"/>
                <a:cs typeface="+mn-cs"/>
              </a:rPr>
              <a:t>Source: Xu Chong-Yu, Water Resources Management 13: 369–382, 1999.</a:t>
            </a:r>
          </a:p>
        </p:txBody>
      </p:sp>
      <p:pic>
        <p:nvPicPr>
          <p:cNvPr id="3077" name="Picture 4" descr="Downscaling_html_m5385e5b8"/>
          <p:cNvPicPr>
            <a:picLocks noChangeAspect="1" noChangeArrowheads="1"/>
          </p:cNvPicPr>
          <p:nvPr/>
        </p:nvPicPr>
        <p:blipFill>
          <a:blip r:embed="rId5"/>
          <a:srcRect/>
          <a:stretch>
            <a:fillRect/>
          </a:stretch>
        </p:blipFill>
        <p:spPr bwMode="auto">
          <a:xfrm>
            <a:off x="5248275" y="1524000"/>
            <a:ext cx="3895725" cy="4756150"/>
          </a:xfrm>
          <a:prstGeom prst="rect">
            <a:avLst/>
          </a:prstGeom>
          <a:noFill/>
          <a:ln w="9525">
            <a:noFill/>
            <a:miter lim="800000"/>
            <a:headEnd/>
            <a:tailEnd/>
          </a:ln>
        </p:spPr>
      </p:pic>
      <p:sp>
        <p:nvSpPr>
          <p:cNvPr id="3078" name="AutoShape 7"/>
          <p:cNvSpPr>
            <a:spLocks noChangeArrowheads="1"/>
          </p:cNvSpPr>
          <p:nvPr/>
        </p:nvSpPr>
        <p:spPr bwMode="auto">
          <a:xfrm>
            <a:off x="2438400" y="5486400"/>
            <a:ext cx="2438400" cy="152400"/>
          </a:xfrm>
          <a:prstGeom prst="rtTriangle">
            <a:avLst/>
          </a:prstGeom>
          <a:solidFill>
            <a:srgbClr val="FF0000"/>
          </a:solidFill>
          <a:ln w="38100">
            <a:solidFill>
              <a:srgbClr val="000000"/>
            </a:solidFill>
            <a:miter lim="800000"/>
            <a:headEnd/>
            <a:tailEnd/>
          </a:ln>
        </p:spPr>
        <p:txBody>
          <a:bodyPr wrap="none" anchor="ctr"/>
          <a:lstStyle/>
          <a:p>
            <a:pPr algn="l" rtl="0" eaLnBrk="0" fontAlgn="base" hangingPunct="0">
              <a:spcBef>
                <a:spcPct val="0"/>
              </a:spcBef>
              <a:spcAft>
                <a:spcPct val="0"/>
              </a:spcAft>
            </a:pPr>
            <a:endParaRPr lang="en-US" kern="1200">
              <a:solidFill>
                <a:srgbClr val="000000"/>
              </a:solidFill>
              <a:latin typeface="Arial" pitchFamily="34" charset="0"/>
              <a:ea typeface="+mn-ea"/>
              <a:cs typeface="+mn-cs"/>
            </a:endParaRPr>
          </a:p>
        </p:txBody>
      </p:sp>
      <p:sp>
        <p:nvSpPr>
          <p:cNvPr id="3079" name="AutoShape 8"/>
          <p:cNvSpPr>
            <a:spLocks noChangeArrowheads="1"/>
          </p:cNvSpPr>
          <p:nvPr/>
        </p:nvSpPr>
        <p:spPr bwMode="auto">
          <a:xfrm flipH="1">
            <a:off x="2514600" y="5791200"/>
            <a:ext cx="2438400" cy="152400"/>
          </a:xfrm>
          <a:prstGeom prst="rtTriangle">
            <a:avLst/>
          </a:prstGeom>
          <a:solidFill>
            <a:srgbClr val="FF0000"/>
          </a:solidFill>
          <a:ln w="38100">
            <a:solidFill>
              <a:srgbClr val="000000"/>
            </a:solidFill>
            <a:miter lim="800000"/>
            <a:headEnd/>
            <a:tailEnd/>
          </a:ln>
        </p:spPr>
        <p:txBody>
          <a:bodyPr wrap="none" anchor="ctr"/>
          <a:lstStyle/>
          <a:p>
            <a:pPr algn="l" rtl="0" eaLnBrk="0" fontAlgn="base" hangingPunct="0">
              <a:spcBef>
                <a:spcPct val="0"/>
              </a:spcBef>
              <a:spcAft>
                <a:spcPct val="0"/>
              </a:spcAft>
            </a:pPr>
            <a:endParaRPr lang="en-US" kern="1200">
              <a:solidFill>
                <a:srgbClr val="000000"/>
              </a:solidFill>
              <a:latin typeface="Arial" pitchFamily="34" charset="0"/>
              <a:ea typeface="+mn-ea"/>
              <a:cs typeface="+mn-cs"/>
            </a:endParaRPr>
          </a:p>
        </p:txBody>
      </p:sp>
    </p:spTree>
    <p:extLst>
      <p:ext uri="{BB962C8B-B14F-4D97-AF65-F5344CB8AC3E}">
        <p14:creationId xmlns:p14="http://schemas.microsoft.com/office/powerpoint/2010/main" val="204872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2"/>
          <a:srcRect/>
          <a:stretch>
            <a:fillRect/>
          </a:stretch>
        </p:blipFill>
        <p:spPr bwMode="auto">
          <a:xfrm>
            <a:off x="533400" y="609600"/>
            <a:ext cx="8229600" cy="5730875"/>
          </a:xfrm>
          <a:prstGeom prst="rect">
            <a:avLst/>
          </a:prstGeom>
          <a:noFill/>
          <a:ln w="9525">
            <a:noFill/>
            <a:miter lim="800000"/>
            <a:headEnd/>
            <a:tailEnd/>
          </a:ln>
        </p:spPr>
      </p:pic>
      <p:sp>
        <p:nvSpPr>
          <p:cNvPr id="13317" name="Text Box 3"/>
          <p:cNvSpPr txBox="1">
            <a:spLocks noChangeArrowheads="1"/>
          </p:cNvSpPr>
          <p:nvPr/>
        </p:nvSpPr>
        <p:spPr bwMode="auto">
          <a:xfrm rot="5400000">
            <a:off x="5432425" y="3375025"/>
            <a:ext cx="7086600" cy="336550"/>
          </a:xfrm>
          <a:prstGeom prst="rect">
            <a:avLst/>
          </a:prstGeom>
          <a:noFill/>
          <a:ln w="9525">
            <a:noFill/>
            <a:miter lim="800000"/>
            <a:headEnd/>
            <a:tailEnd/>
          </a:ln>
        </p:spPr>
        <p:txBody>
          <a:bodyPr>
            <a:spAutoFit/>
          </a:bodyPr>
          <a:lstStyle/>
          <a:p>
            <a:pPr eaLnBrk="1" hangingPunct="1">
              <a:spcBef>
                <a:spcPct val="50000"/>
              </a:spcBef>
            </a:pPr>
            <a:r>
              <a:rPr lang="en-US" sz="1600"/>
              <a:t>Source: University Corporation for Atmospheric Research (UCAR)</a:t>
            </a:r>
          </a:p>
        </p:txBody>
      </p:sp>
      <p:sp>
        <p:nvSpPr>
          <p:cNvPr id="13318" name="Rectangle 7"/>
          <p:cNvSpPr>
            <a:spLocks noChangeArrowheads="1"/>
          </p:cNvSpPr>
          <p:nvPr/>
        </p:nvSpPr>
        <p:spPr bwMode="auto">
          <a:xfrm>
            <a:off x="2133600" y="609600"/>
            <a:ext cx="4876800" cy="685800"/>
          </a:xfrm>
          <a:prstGeom prst="rect">
            <a:avLst/>
          </a:prstGeom>
          <a:solidFill>
            <a:schemeClr val="bg1"/>
          </a:solidFill>
          <a:ln w="9525" algn="ctr">
            <a:noFill/>
            <a:round/>
            <a:headEnd/>
            <a:tailEnd/>
          </a:ln>
        </p:spPr>
        <p:txBody>
          <a:bodyPr/>
          <a:lstStyle/>
          <a:p>
            <a:endParaRPr lang="en-IN"/>
          </a:p>
        </p:txBody>
      </p:sp>
      <p:sp>
        <p:nvSpPr>
          <p:cNvPr id="327684" name="Rectangle 4"/>
          <p:cNvSpPr>
            <a:spLocks noChangeArrowheads="1"/>
          </p:cNvSpPr>
          <p:nvPr/>
        </p:nvSpPr>
        <p:spPr bwMode="auto">
          <a:xfrm>
            <a:off x="1676400" y="685800"/>
            <a:ext cx="5791200" cy="461963"/>
          </a:xfrm>
          <a:prstGeom prst="rect">
            <a:avLst/>
          </a:prstGeom>
          <a:noFill/>
          <a:ln w="9525">
            <a:noFill/>
            <a:miter lim="800000"/>
            <a:headEnd/>
            <a:tailEnd/>
          </a:ln>
          <a:effectLst/>
        </p:spPr>
        <p:txBody>
          <a:bodyPr>
            <a:spAutoFit/>
          </a:bodyPr>
          <a:lstStyle/>
          <a:p>
            <a:pPr eaLnBrk="1" hangingPunct="1">
              <a:defRPr/>
            </a:pPr>
            <a:r>
              <a:rPr lang="en-US" sz="2400" dirty="0">
                <a:solidFill>
                  <a:srgbClr val="00007D"/>
                </a:solidFill>
                <a:effectLst>
                  <a:outerShdw blurRad="38100" dist="38100" dir="2700000" algn="tl">
                    <a:srgbClr val="C0C0C0"/>
                  </a:outerShdw>
                </a:effectLst>
                <a:latin typeface="Tahoma" pitchFamily="34" charset="0"/>
                <a:cs typeface="Arial" charset="0"/>
              </a:rPr>
              <a:t>Distributed hydrologic models </a:t>
            </a:r>
          </a:p>
        </p:txBody>
      </p:sp>
      <p:sp>
        <p:nvSpPr>
          <p:cNvPr id="13320" name="TextBox 9"/>
          <p:cNvSpPr txBox="1">
            <a:spLocks noChangeArrowheads="1"/>
          </p:cNvSpPr>
          <p:nvPr/>
        </p:nvSpPr>
        <p:spPr bwMode="auto">
          <a:xfrm>
            <a:off x="4953000" y="4267200"/>
            <a:ext cx="3581400" cy="1477963"/>
          </a:xfrm>
          <a:prstGeom prst="rect">
            <a:avLst/>
          </a:prstGeom>
          <a:noFill/>
          <a:ln w="9525">
            <a:solidFill>
              <a:schemeClr val="tx1"/>
            </a:solidFill>
            <a:miter lim="800000"/>
            <a:headEnd/>
            <a:tailEnd/>
          </a:ln>
        </p:spPr>
        <p:txBody>
          <a:bodyPr>
            <a:spAutoFit/>
          </a:bodyPr>
          <a:lstStyle/>
          <a:p>
            <a:r>
              <a:rPr lang="en-US"/>
              <a:t>Simulate Streamflow, Evapotranspiration, Soil Moisture, Deep percolation, Detention Storage  and other surface water processes</a:t>
            </a:r>
            <a:endParaRPr lang="en-IN"/>
          </a:p>
        </p:txBody>
      </p:sp>
      <p:sp>
        <p:nvSpPr>
          <p:cNvPr id="10" name="Slide Number Placeholder 9"/>
          <p:cNvSpPr>
            <a:spLocks noGrp="1"/>
          </p:cNvSpPr>
          <p:nvPr>
            <p:ph type="sldNum" sz="quarter" idx="12"/>
          </p:nvPr>
        </p:nvSpPr>
        <p:spPr/>
        <p:txBody>
          <a:bodyPr/>
          <a:lstStyle/>
          <a:p>
            <a:pPr>
              <a:defRPr/>
            </a:pPr>
            <a:fld id="{CED7B071-2352-4CC2-A11D-85830CAA2AEC}" type="slidenum">
              <a:rPr lang="en-US" smtClean="0"/>
              <a:pPr>
                <a:defRPr/>
              </a:pPr>
              <a:t>4</a:t>
            </a:fld>
            <a:endParaRPr lang="en-US"/>
          </a:p>
        </p:txBody>
      </p:sp>
    </p:spTree>
    <p:extLst>
      <p:ext uri="{BB962C8B-B14F-4D97-AF65-F5344CB8AC3E}">
        <p14:creationId xmlns:p14="http://schemas.microsoft.com/office/powerpoint/2010/main" val="111379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33"/>
          <p:cNvGrpSpPr>
            <a:grpSpLocks/>
          </p:cNvGrpSpPr>
          <p:nvPr/>
        </p:nvGrpSpPr>
        <p:grpSpPr bwMode="auto">
          <a:xfrm>
            <a:off x="2714625" y="1066800"/>
            <a:ext cx="6429375" cy="3071813"/>
            <a:chOff x="500034" y="3303604"/>
            <a:chExt cx="7581928" cy="3056594"/>
          </a:xfrm>
        </p:grpSpPr>
        <p:pic>
          <p:nvPicPr>
            <p:cNvPr id="79882" name="Picture 4" descr="2006wr005351-p06_orig"/>
            <p:cNvPicPr>
              <a:picLocks noChangeAspect="1" noChangeArrowheads="1"/>
            </p:cNvPicPr>
            <p:nvPr/>
          </p:nvPicPr>
          <p:blipFill>
            <a:blip r:embed="rId2">
              <a:extLst>
                <a:ext uri="{28A0092B-C50C-407E-A947-70E740481C1C}">
                  <a14:useLocalDpi xmlns:a14="http://schemas.microsoft.com/office/drawing/2010/main" val="0"/>
                </a:ext>
              </a:extLst>
            </a:blip>
            <a:srcRect r="-505" b="32797"/>
            <a:stretch>
              <a:fillRect/>
            </a:stretch>
          </p:blipFill>
          <p:spPr bwMode="auto">
            <a:xfrm>
              <a:off x="500034" y="3303604"/>
              <a:ext cx="7581928" cy="305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142158" y="5646203"/>
              <a:ext cx="4929189" cy="71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9875" name="Picture 1" descr="Statistical downsc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500313"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2"/>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t> Downscaling &amp; uncertainties of the GCM outputs to the river basin scales</a:t>
            </a:r>
          </a:p>
        </p:txBody>
      </p:sp>
      <p:pic>
        <p:nvPicPr>
          <p:cNvPr id="798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072313"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Box 9"/>
          <p:cNvSpPr txBox="1">
            <a:spLocks noChangeArrowheads="1"/>
          </p:cNvSpPr>
          <p:nvPr/>
        </p:nvSpPr>
        <p:spPr bwMode="auto">
          <a:xfrm>
            <a:off x="7010400" y="4495800"/>
            <a:ext cx="21336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Challenge:</a:t>
            </a:r>
          </a:p>
          <a:p>
            <a:pPr>
              <a:spcBef>
                <a:spcPct val="0"/>
              </a:spcBef>
              <a:buClrTx/>
              <a:buSzTx/>
              <a:buFontTx/>
              <a:buNone/>
            </a:pPr>
            <a:r>
              <a:rPr lang="en-US" altLang="en-US" sz="1800">
                <a:solidFill>
                  <a:srgbClr val="FF0000"/>
                </a:solidFill>
              </a:rPr>
              <a:t>Quantification and Reduction of Uncertainties</a:t>
            </a:r>
            <a:endParaRPr lang="en-IN" altLang="en-US" sz="1800">
              <a:solidFill>
                <a:srgbClr val="FF0000"/>
              </a:solidFill>
            </a:endParaRPr>
          </a:p>
        </p:txBody>
      </p:sp>
      <p:sp>
        <p:nvSpPr>
          <p:cNvPr id="79881" name="Slide Number Placeholder 2"/>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endParaRPr lang="en-US" altLang="en-US" sz="1200" dirty="0"/>
          </a:p>
        </p:txBody>
      </p:sp>
    </p:spTree>
    <p:extLst>
      <p:ext uri="{BB962C8B-B14F-4D97-AF65-F5344CB8AC3E}">
        <p14:creationId xmlns:p14="http://schemas.microsoft.com/office/powerpoint/2010/main" val="42249436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304" y="469901"/>
            <a:ext cx="6245411" cy="4825999"/>
          </a:xfrm>
          <a:prstGeom prst="rect">
            <a:avLst/>
          </a:prstGeom>
        </p:spPr>
      </p:pic>
      <p:sp>
        <p:nvSpPr>
          <p:cNvPr id="3" name="TextBox 2"/>
          <p:cNvSpPr txBox="1"/>
          <p:nvPr/>
        </p:nvSpPr>
        <p:spPr>
          <a:xfrm>
            <a:off x="120650" y="5242520"/>
            <a:ext cx="5791200" cy="830997"/>
          </a:xfrm>
          <a:prstGeom prst="rect">
            <a:avLst/>
          </a:prstGeom>
          <a:noFill/>
        </p:spPr>
        <p:txBody>
          <a:bodyPr wrap="square" rtlCol="0">
            <a:spAutoFit/>
          </a:bodyPr>
          <a:lstStyle/>
          <a:p>
            <a:pPr marL="285750" indent="-285750">
              <a:buClr>
                <a:srgbClr val="7030A0"/>
              </a:buClr>
              <a:buSzPct val="125000"/>
              <a:buFont typeface="Arial" panose="020B0604020202020204" pitchFamily="34" charset="0"/>
              <a:buChar char="•"/>
            </a:pPr>
            <a:r>
              <a:rPr lang="en-US" sz="1600" dirty="0">
                <a:latin typeface="Arial" panose="020B0604020202020204" pitchFamily="34" charset="0"/>
                <a:ea typeface="CMU Sans Serif" panose="02000603000000000000" pitchFamily="50" charset="0"/>
                <a:cs typeface="Arial" panose="020B0604020202020204" pitchFamily="34" charset="0"/>
              </a:rPr>
              <a:t>Latitude: 25°30'N to 31°30'N; Longitude: 77°30'E to 80°E </a:t>
            </a:r>
          </a:p>
          <a:p>
            <a:pPr marL="285750" indent="-285750">
              <a:buClr>
                <a:srgbClr val="7030A0"/>
              </a:buClr>
              <a:buSzPct val="125000"/>
              <a:buFont typeface="Arial" panose="020B0604020202020204" pitchFamily="34" charset="0"/>
              <a:buChar char="•"/>
            </a:pPr>
            <a:r>
              <a:rPr lang="en-US" sz="1600" dirty="0">
                <a:latin typeface="Arial" panose="020B0604020202020204" pitchFamily="34" charset="0"/>
                <a:ea typeface="CMU Sans Serif" panose="02000603000000000000" pitchFamily="50" charset="0"/>
                <a:cs typeface="Arial" panose="020B0604020202020204" pitchFamily="34" charset="0"/>
              </a:rPr>
              <a:t>Catchment area – 95,593 km</a:t>
            </a:r>
            <a:r>
              <a:rPr lang="en-US" sz="1600" baseline="30000" dirty="0">
                <a:latin typeface="Arial" panose="020B0604020202020204" pitchFamily="34" charset="0"/>
                <a:ea typeface="CMU Sans Serif" panose="02000603000000000000" pitchFamily="50" charset="0"/>
                <a:cs typeface="Arial" panose="020B0604020202020204" pitchFamily="34" charset="0"/>
              </a:rPr>
              <a:t>2</a:t>
            </a:r>
            <a:endParaRPr lang="en-US" sz="1600" dirty="0">
              <a:latin typeface="Arial" panose="020B0604020202020204" pitchFamily="34" charset="0"/>
              <a:ea typeface="CMU Sans Serif" panose="02000603000000000000" pitchFamily="50" charset="0"/>
              <a:cs typeface="Arial" panose="020B0604020202020204" pitchFamily="34" charset="0"/>
            </a:endParaRPr>
          </a:p>
          <a:p>
            <a:pPr marL="285750" indent="-285750">
              <a:buClr>
                <a:srgbClr val="7030A0"/>
              </a:buClr>
              <a:buSzPct val="125000"/>
              <a:buFont typeface="Arial" panose="020B0604020202020204" pitchFamily="34" charset="0"/>
              <a:buChar char="•"/>
            </a:pPr>
            <a:r>
              <a:rPr lang="en-US" sz="1600" dirty="0">
                <a:latin typeface="Arial" panose="020B0604020202020204" pitchFamily="34" charset="0"/>
                <a:ea typeface="CMU Sans Serif" panose="02000603000000000000" pitchFamily="50" charset="0"/>
                <a:cs typeface="Arial" panose="020B0604020202020204" pitchFamily="34" charset="0"/>
              </a:rPr>
              <a:t>Elevation profile – 21 m to 7796 m</a:t>
            </a:r>
          </a:p>
        </p:txBody>
      </p:sp>
      <p:sp>
        <p:nvSpPr>
          <p:cNvPr id="5" name="Title 1"/>
          <p:cNvSpPr txBox="1">
            <a:spLocks/>
          </p:cNvSpPr>
          <p:nvPr/>
        </p:nvSpPr>
        <p:spPr>
          <a:xfrm>
            <a:off x="0" y="2"/>
            <a:ext cx="9144000" cy="676404"/>
          </a:xfrm>
          <a:prstGeom prst="rect">
            <a:avLst/>
          </a:prstGeom>
        </p:spPr>
        <p:txBody>
          <a:bodyPr anchor="ctr"/>
          <a:lstStyle>
            <a:lvl1pPr algn="ctr" defTabSz="685800" rtl="0" eaLnBrk="1" latinLnBrk="0" hangingPunct="1">
              <a:lnSpc>
                <a:spcPct val="90000"/>
              </a:lnSpc>
              <a:spcBef>
                <a:spcPct val="0"/>
              </a:spcBef>
              <a:buNone/>
              <a:defRPr sz="2400" kern="1200">
                <a:solidFill>
                  <a:srgbClr val="FF0000"/>
                </a:solidFill>
                <a:latin typeface="Arial" panose="020B0604020202020204" pitchFamily="34" charset="0"/>
                <a:ea typeface="+mj-ea"/>
                <a:cs typeface="Arial" panose="020B0604020202020204" pitchFamily="34" charset="0"/>
              </a:defRPr>
            </a:lvl1pPr>
          </a:lstStyle>
          <a:p>
            <a:r>
              <a:rPr lang="en-US" dirty="0"/>
              <a:t>Study Area: Upper Ganga Basin (UGB)</a:t>
            </a:r>
          </a:p>
        </p:txBody>
      </p:sp>
      <p:sp>
        <p:nvSpPr>
          <p:cNvPr id="6" name="TextBox 5"/>
          <p:cNvSpPr txBox="1"/>
          <p:nvPr/>
        </p:nvSpPr>
        <p:spPr>
          <a:xfrm>
            <a:off x="3867150" y="5529431"/>
            <a:ext cx="4958048" cy="1328569"/>
          </a:xfrm>
          <a:prstGeom prst="rect">
            <a:avLst/>
          </a:prstGeom>
          <a:noFill/>
        </p:spPr>
        <p:txBody>
          <a:bodyPr wrap="square" rtlCol="0">
            <a:spAutoFit/>
          </a:bodyPr>
          <a:lstStyle/>
          <a:p>
            <a:pPr marL="471356" indent="-380897" algn="just">
              <a:spcBef>
                <a:spcPts val="451"/>
              </a:spcBef>
              <a:spcAft>
                <a:spcPts val="451"/>
              </a:spcAft>
              <a:buSzPct val="103000"/>
              <a:buFont typeface="Wingdings" panose="05000000000000000000" pitchFamily="2" charset="2"/>
              <a:buChar char="v"/>
            </a:pPr>
            <a:r>
              <a:rPr lang="en-IN" dirty="0">
                <a:solidFill>
                  <a:srgbClr val="002060"/>
                </a:solidFill>
                <a:latin typeface="Times New Roman" pitchFamily="18" charset="0"/>
                <a:cs typeface="Times New Roman" pitchFamily="18" charset="0"/>
              </a:rPr>
              <a:t>Average annual rainfall over the UGB varies from 500 mm to 2500 mm.</a:t>
            </a:r>
          </a:p>
          <a:p>
            <a:pPr marL="471356" indent="-380897" algn="just">
              <a:spcBef>
                <a:spcPts val="451"/>
              </a:spcBef>
              <a:spcAft>
                <a:spcPts val="451"/>
              </a:spcAft>
              <a:buSzPct val="103000"/>
              <a:buFont typeface="Wingdings" panose="05000000000000000000" pitchFamily="2" charset="2"/>
              <a:buChar char="v"/>
            </a:pPr>
            <a:r>
              <a:rPr lang="en-IN" dirty="0">
                <a:solidFill>
                  <a:srgbClr val="002060"/>
                </a:solidFill>
                <a:latin typeface="Times New Roman" pitchFamily="18" charset="0"/>
                <a:cs typeface="Times New Roman" pitchFamily="18" charset="0"/>
              </a:rPr>
              <a:t>Average annual temperature of the basin is around 21°C.</a:t>
            </a:r>
            <a:endParaRPr lang="en-IN" dirty="0"/>
          </a:p>
        </p:txBody>
      </p:sp>
    </p:spTree>
    <p:extLst>
      <p:ext uri="{BB962C8B-B14F-4D97-AF65-F5344CB8AC3E}">
        <p14:creationId xmlns:p14="http://schemas.microsoft.com/office/powerpoint/2010/main" val="71958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610685"/>
            <a:ext cx="9144000" cy="5247329"/>
          </a:xfrm>
          <a:prstGeom prst="rect">
            <a:avLst/>
          </a:prstGeom>
        </p:spPr>
        <p:txBody>
          <a:bodyPr lIns="121893" tIns="60947" rIns="121893" bIns="60947">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467" dirty="0">
              <a:latin typeface="Times New Roman" panose="02020603050405020304" pitchFamily="18" charset="0"/>
              <a:cs typeface="Times New Roman" panose="02020603050405020304" pitchFamily="18" charset="0"/>
            </a:endParaRPr>
          </a:p>
        </p:txBody>
      </p:sp>
      <p:sp>
        <p:nvSpPr>
          <p:cNvPr id="5" name="Rectangle 4"/>
          <p:cNvSpPr/>
          <p:nvPr/>
        </p:nvSpPr>
        <p:spPr>
          <a:xfrm>
            <a:off x="45616" y="840899"/>
            <a:ext cx="9144001" cy="779546"/>
          </a:xfrm>
          <a:prstGeom prst="rect">
            <a:avLst/>
          </a:prstGeom>
        </p:spPr>
        <p:txBody>
          <a:bodyPr wrap="square" lIns="121893" tIns="60947" rIns="121893" bIns="60947">
            <a:spAutoFit/>
          </a:bodyPr>
          <a:lstStyle/>
          <a:p>
            <a:pPr algn="just"/>
            <a:r>
              <a:rPr lang="en-US" sz="2133" dirty="0">
                <a:solidFill>
                  <a:srgbClr val="002060"/>
                </a:solidFill>
                <a:latin typeface="Times New Roman" panose="02020603050405020304" pitchFamily="18" charset="0"/>
                <a:cs typeface="Times New Roman" panose="02020603050405020304" pitchFamily="18" charset="0"/>
              </a:rPr>
              <a:t>A systems approach with coupling between atmosphere, land surface and groundwater systems. </a:t>
            </a:r>
          </a:p>
        </p:txBody>
      </p:sp>
      <p:grpSp>
        <p:nvGrpSpPr>
          <p:cNvPr id="2" name="Group 1"/>
          <p:cNvGrpSpPr/>
          <p:nvPr/>
        </p:nvGrpSpPr>
        <p:grpSpPr>
          <a:xfrm>
            <a:off x="1505896" y="1863201"/>
            <a:ext cx="6198413" cy="4858289"/>
            <a:chOff x="1722807" y="1522437"/>
            <a:chExt cx="3330773" cy="2605123"/>
          </a:xfrm>
        </p:grpSpPr>
        <p:grpSp>
          <p:nvGrpSpPr>
            <p:cNvPr id="74" name="Group 73"/>
            <p:cNvGrpSpPr/>
            <p:nvPr/>
          </p:nvGrpSpPr>
          <p:grpSpPr>
            <a:xfrm>
              <a:off x="1722807" y="1522437"/>
              <a:ext cx="3330773" cy="2605123"/>
              <a:chOff x="1487488" y="1431334"/>
              <a:chExt cx="5921375" cy="4631329"/>
            </a:xfrm>
          </p:grpSpPr>
          <p:pic>
            <p:nvPicPr>
              <p:cNvPr id="7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1550" y="3332163"/>
                <a:ext cx="2211388" cy="143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 name="Rectangle 2"/>
              <p:cNvSpPr>
                <a:spLocks noChangeArrowheads="1"/>
              </p:cNvSpPr>
              <p:nvPr/>
            </p:nvSpPr>
            <p:spPr bwMode="auto">
              <a:xfrm>
                <a:off x="3600451" y="4713288"/>
                <a:ext cx="2016125" cy="481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1" rIns="67500" bIns="3375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VIC/JULES</a:t>
                </a:r>
              </a:p>
              <a:p>
                <a:pPr algn="ctr">
                  <a:buClrTx/>
                  <a:buFontTx/>
                  <a:buNone/>
                </a:pPr>
                <a:r>
                  <a:rPr lang="en-GB" sz="1333" dirty="0"/>
                  <a:t>(Land surface model)</a:t>
                </a:r>
              </a:p>
            </p:txBody>
          </p:sp>
          <p:sp>
            <p:nvSpPr>
              <p:cNvPr id="77" name="Rectangle 3"/>
              <p:cNvSpPr>
                <a:spLocks noChangeArrowheads="1"/>
              </p:cNvSpPr>
              <p:nvPr/>
            </p:nvSpPr>
            <p:spPr bwMode="auto">
              <a:xfrm>
                <a:off x="3700463" y="5561012"/>
                <a:ext cx="1765300" cy="501650"/>
              </a:xfrm>
              <a:prstGeom prst="rect">
                <a:avLst/>
              </a:prstGeom>
              <a:noFill/>
              <a:ln w="21600" cap="sq">
                <a:solidFill>
                  <a:srgbClr val="4F81B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271" tIns="20520" rIns="54271" bIns="205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ZOODRM</a:t>
                </a:r>
              </a:p>
              <a:p>
                <a:pPr algn="ctr">
                  <a:buClrTx/>
                  <a:buFontTx/>
                  <a:buNone/>
                </a:pPr>
                <a:r>
                  <a:rPr lang="en-GB" sz="1333" dirty="0"/>
                  <a:t>(Groundwater model)</a:t>
                </a:r>
              </a:p>
            </p:txBody>
          </p:sp>
          <p:sp>
            <p:nvSpPr>
              <p:cNvPr id="78" name="Rectangle 4"/>
              <p:cNvSpPr>
                <a:spLocks noChangeArrowheads="1"/>
              </p:cNvSpPr>
              <p:nvPr/>
            </p:nvSpPr>
            <p:spPr bwMode="auto">
              <a:xfrm>
                <a:off x="1648486" y="3954647"/>
                <a:ext cx="1223962" cy="687541"/>
              </a:xfrm>
              <a:prstGeom prst="rect">
                <a:avLst/>
              </a:prstGeom>
              <a:noFill/>
              <a:ln w="2160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271" tIns="20520" rIns="54271" bIns="205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buClrTx/>
                  <a:buFontTx/>
                  <a:buNone/>
                </a:pPr>
                <a:r>
                  <a:rPr lang="en-GB" sz="1333" dirty="0"/>
                  <a:t>CMIP5</a:t>
                </a:r>
              </a:p>
              <a:p>
                <a:pPr>
                  <a:buClrTx/>
                  <a:buFontTx/>
                  <a:buNone/>
                </a:pPr>
                <a:r>
                  <a:rPr lang="en-GB" sz="1333" dirty="0"/>
                  <a:t>(Ensemble of</a:t>
                </a:r>
              </a:p>
              <a:p>
                <a:pPr>
                  <a:buClrTx/>
                  <a:buFontTx/>
                  <a:buNone/>
                </a:pPr>
                <a:r>
                  <a:rPr lang="en-GB" sz="1333" dirty="0"/>
                  <a:t>climate models)</a:t>
                </a:r>
              </a:p>
            </p:txBody>
          </p:sp>
          <p:sp>
            <p:nvSpPr>
              <p:cNvPr id="80" name="Rectangle 6"/>
              <p:cNvSpPr>
                <a:spLocks noChangeArrowheads="1"/>
              </p:cNvSpPr>
              <p:nvPr/>
            </p:nvSpPr>
            <p:spPr bwMode="auto">
              <a:xfrm>
                <a:off x="3725862" y="1431334"/>
                <a:ext cx="1774827" cy="537167"/>
              </a:xfrm>
              <a:prstGeom prst="rect">
                <a:avLst/>
              </a:prstGeom>
              <a:noFill/>
              <a:ln w="21600" cap="sq">
                <a:solidFill>
                  <a:srgbClr val="4F81B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271" tIns="20520" rIns="54271" bIns="205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err="1"/>
                  <a:t>MetUM</a:t>
                </a:r>
                <a:r>
                  <a:rPr lang="en-GB" sz="1333" dirty="0"/>
                  <a:t>: CAM4</a:t>
                </a:r>
              </a:p>
              <a:p>
                <a:pPr algn="ctr">
                  <a:buClrTx/>
                  <a:buFontTx/>
                  <a:buNone/>
                </a:pPr>
                <a:r>
                  <a:rPr lang="en-GB" sz="1333" dirty="0"/>
                  <a:t>(Climate model runs)</a:t>
                </a:r>
              </a:p>
            </p:txBody>
          </p:sp>
          <p:sp>
            <p:nvSpPr>
              <p:cNvPr id="81" name="Rectangle 7"/>
              <p:cNvSpPr>
                <a:spLocks noChangeArrowheads="1"/>
              </p:cNvSpPr>
              <p:nvPr/>
            </p:nvSpPr>
            <p:spPr bwMode="auto">
              <a:xfrm>
                <a:off x="5969000" y="4498975"/>
                <a:ext cx="1439863" cy="455613"/>
              </a:xfrm>
              <a:prstGeom prst="rect">
                <a:avLst/>
              </a:prstGeom>
              <a:solidFill>
                <a:srgbClr val="DCE6F2"/>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1" rIns="67500" bIns="3375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Projection of </a:t>
                </a:r>
              </a:p>
              <a:p>
                <a:pPr algn="ctr">
                  <a:buClrTx/>
                  <a:buFontTx/>
                  <a:buNone/>
                </a:pPr>
                <a:r>
                  <a:rPr lang="en-GB" sz="1333" dirty="0"/>
                  <a:t>water resources</a:t>
                </a:r>
              </a:p>
            </p:txBody>
          </p:sp>
          <p:sp>
            <p:nvSpPr>
              <p:cNvPr id="82" name="Rectangle 8"/>
              <p:cNvSpPr>
                <a:spLocks noChangeArrowheads="1"/>
              </p:cNvSpPr>
              <p:nvPr/>
            </p:nvSpPr>
            <p:spPr bwMode="auto">
              <a:xfrm>
                <a:off x="6054725" y="5759450"/>
                <a:ext cx="1316038" cy="303213"/>
              </a:xfrm>
              <a:prstGeom prst="rect">
                <a:avLst/>
              </a:prstGeom>
              <a:solidFill>
                <a:srgbClr val="DDD9C3"/>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1" rIns="67500" bIns="3375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Policy options</a:t>
                </a:r>
              </a:p>
            </p:txBody>
          </p:sp>
          <p:sp>
            <p:nvSpPr>
              <p:cNvPr id="83" name="Rectangle 9"/>
              <p:cNvSpPr>
                <a:spLocks noChangeArrowheads="1"/>
              </p:cNvSpPr>
              <p:nvPr/>
            </p:nvSpPr>
            <p:spPr bwMode="auto">
              <a:xfrm>
                <a:off x="1487488" y="4905375"/>
                <a:ext cx="1463675" cy="530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1" rIns="67500" bIns="3375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Downscaling and Uncertainties</a:t>
                </a:r>
              </a:p>
            </p:txBody>
          </p:sp>
          <p:sp>
            <p:nvSpPr>
              <p:cNvPr id="84" name="Rectangle 10"/>
              <p:cNvSpPr>
                <a:spLocks noChangeArrowheads="1"/>
              </p:cNvSpPr>
              <p:nvPr/>
            </p:nvSpPr>
            <p:spPr bwMode="auto">
              <a:xfrm>
                <a:off x="3700463" y="2406465"/>
                <a:ext cx="1800225" cy="476435"/>
              </a:xfrm>
              <a:prstGeom prst="rect">
                <a:avLst/>
              </a:prstGeom>
              <a:noFill/>
              <a:ln w="21600" cap="sq">
                <a:solidFill>
                  <a:srgbClr val="9BBB5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271" tIns="20520" rIns="54271" bIns="205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lgn="ctr">
                  <a:buClrTx/>
                  <a:buFontTx/>
                  <a:buNone/>
                </a:pPr>
                <a:r>
                  <a:rPr lang="en-GB" sz="1333" dirty="0"/>
                  <a:t>Soil Moisture; Evapotranspiration</a:t>
                </a:r>
              </a:p>
            </p:txBody>
          </p:sp>
          <p:sp>
            <p:nvSpPr>
              <p:cNvPr id="85" name="AutoShape 11"/>
              <p:cNvSpPr>
                <a:spLocks noChangeArrowheads="1"/>
              </p:cNvSpPr>
              <p:nvPr/>
            </p:nvSpPr>
            <p:spPr bwMode="auto">
              <a:xfrm>
                <a:off x="2930525" y="4127500"/>
                <a:ext cx="581025" cy="155575"/>
              </a:xfrm>
              <a:prstGeom prst="rightArrow">
                <a:avLst>
                  <a:gd name="adj1" fmla="val 50000"/>
                  <a:gd name="adj2" fmla="val 49796"/>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86" name="AutoShape 12"/>
              <p:cNvSpPr>
                <a:spLocks noChangeArrowheads="1"/>
              </p:cNvSpPr>
              <p:nvPr/>
            </p:nvSpPr>
            <p:spPr bwMode="auto">
              <a:xfrm rot="5400000">
                <a:off x="3906838" y="5259388"/>
                <a:ext cx="352425" cy="155575"/>
              </a:xfrm>
              <a:prstGeom prst="rightArrow">
                <a:avLst>
                  <a:gd name="adj1" fmla="val 50000"/>
                  <a:gd name="adj2" fmla="val 49700"/>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87" name="AutoShape 13"/>
              <p:cNvSpPr>
                <a:spLocks noChangeArrowheads="1"/>
              </p:cNvSpPr>
              <p:nvPr/>
            </p:nvSpPr>
            <p:spPr bwMode="auto">
              <a:xfrm rot="16200000">
                <a:off x="4987131" y="5257007"/>
                <a:ext cx="352425" cy="153988"/>
              </a:xfrm>
              <a:prstGeom prst="rightArrow">
                <a:avLst>
                  <a:gd name="adj1" fmla="val 50000"/>
                  <a:gd name="adj2" fmla="val 50213"/>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88" name="AutoShape 14"/>
              <p:cNvSpPr>
                <a:spLocks noChangeArrowheads="1"/>
              </p:cNvSpPr>
              <p:nvPr/>
            </p:nvSpPr>
            <p:spPr bwMode="auto">
              <a:xfrm rot="5400000">
                <a:off x="6380956" y="5283994"/>
                <a:ext cx="677863" cy="155575"/>
              </a:xfrm>
              <a:prstGeom prst="rightArrow">
                <a:avLst>
                  <a:gd name="adj1" fmla="val 50000"/>
                  <a:gd name="adj2" fmla="val 49805"/>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89" name="AutoShape 15"/>
              <p:cNvSpPr>
                <a:spLocks noChangeArrowheads="1"/>
              </p:cNvSpPr>
              <p:nvPr/>
            </p:nvSpPr>
            <p:spPr bwMode="auto">
              <a:xfrm rot="16200000">
                <a:off x="4405313" y="3043238"/>
                <a:ext cx="352425" cy="155575"/>
              </a:xfrm>
              <a:prstGeom prst="rightArrow">
                <a:avLst>
                  <a:gd name="adj1" fmla="val 50000"/>
                  <a:gd name="adj2" fmla="val 49700"/>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90" name="Freeform 16"/>
              <p:cNvSpPr>
                <a:spLocks noChangeArrowheads="1"/>
              </p:cNvSpPr>
              <p:nvPr/>
            </p:nvSpPr>
            <p:spPr bwMode="auto">
              <a:xfrm rot="5400000">
                <a:off x="2597944" y="3442494"/>
                <a:ext cx="1031875" cy="347663"/>
              </a:xfrm>
              <a:custGeom>
                <a:avLst/>
                <a:gdLst>
                  <a:gd name="G0" fmla="+- 21155 0 0"/>
                  <a:gd name="G1" fmla="+- 65149 0 0"/>
                  <a:gd name="G2" fmla="+- 46397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21155 0 0"/>
                  <a:gd name="T0" fmla="*/ 0 w 1032840"/>
                  <a:gd name="T1" fmla="*/ 348840 h 348840"/>
                  <a:gd name="T2" fmla="*/ 0 w 1032840"/>
                  <a:gd name="T3" fmla="*/ 196223 h 348840"/>
                  <a:gd name="T4" fmla="*/ 152618 w 1032840"/>
                  <a:gd name="T5" fmla="*/ 43605 h 348840"/>
                  <a:gd name="T6" fmla="*/ 945630 w 1032840"/>
                  <a:gd name="T7" fmla="*/ 43605 h 348840"/>
                  <a:gd name="T8" fmla="*/ 945630 w 1032840"/>
                  <a:gd name="T9" fmla="*/ 0 h 348840"/>
                  <a:gd name="T10" fmla="*/ 1032840 w 1032840"/>
                  <a:gd name="T11" fmla="*/ 87210 h 348840"/>
                  <a:gd name="T12" fmla="*/ 945630 w 1032840"/>
                  <a:gd name="T13" fmla="*/ 174420 h 348840"/>
                  <a:gd name="T14" fmla="*/ 945630 w 1032840"/>
                  <a:gd name="T15" fmla="*/ 130815 h 348840"/>
                  <a:gd name="T16" fmla="*/ 152618 w 1032840"/>
                  <a:gd name="T17" fmla="*/ 130815 h 348840"/>
                  <a:gd name="T18" fmla="*/ 87210 w 1032840"/>
                  <a:gd name="T19" fmla="*/ 196223 h 348840"/>
                  <a:gd name="T20" fmla="*/ 87210 w 1032840"/>
                  <a:gd name="T21" fmla="*/ 348840 h 348840"/>
                  <a:gd name="T22" fmla="*/ 0 w 1032840"/>
                  <a:gd name="T23" fmla="*/ 348840 h 348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840" h="348840">
                    <a:moveTo>
                      <a:pt x="0" y="348840"/>
                    </a:moveTo>
                    <a:lnTo>
                      <a:pt x="0" y="196223"/>
                    </a:lnTo>
                    <a:cubicBezTo>
                      <a:pt x="0" y="111934"/>
                      <a:pt x="68329" y="43605"/>
                      <a:pt x="152618" y="43605"/>
                    </a:cubicBezTo>
                    <a:lnTo>
                      <a:pt x="945630" y="43605"/>
                    </a:lnTo>
                    <a:lnTo>
                      <a:pt x="945630" y="0"/>
                    </a:lnTo>
                    <a:lnTo>
                      <a:pt x="1032840" y="87210"/>
                    </a:lnTo>
                    <a:lnTo>
                      <a:pt x="945630" y="174420"/>
                    </a:lnTo>
                    <a:lnTo>
                      <a:pt x="945630" y="130815"/>
                    </a:lnTo>
                    <a:lnTo>
                      <a:pt x="152618" y="130815"/>
                    </a:lnTo>
                    <a:cubicBezTo>
                      <a:pt x="116494" y="130815"/>
                      <a:pt x="87210" y="160099"/>
                      <a:pt x="87210" y="196223"/>
                    </a:cubicBezTo>
                    <a:lnTo>
                      <a:pt x="87210" y="348840"/>
                    </a:lnTo>
                    <a:lnTo>
                      <a:pt x="0" y="348840"/>
                    </a:lnTo>
                    <a:close/>
                  </a:path>
                </a:pathLst>
              </a:cu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91" name="Freeform 17"/>
              <p:cNvSpPr>
                <a:spLocks noChangeArrowheads="1"/>
              </p:cNvSpPr>
              <p:nvPr/>
            </p:nvSpPr>
            <p:spPr bwMode="auto">
              <a:xfrm rot="5400000">
                <a:off x="6126957" y="3809206"/>
                <a:ext cx="311150" cy="1033463"/>
              </a:xfrm>
              <a:custGeom>
                <a:avLst/>
                <a:gdLst>
                  <a:gd name="G0" fmla="+- 50145 0 0"/>
                  <a:gd name="G1" fmla="+- 43684 0 0"/>
                  <a:gd name="G2" fmla="+- 34153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50145 0 0"/>
                  <a:gd name="T0" fmla="*/ 0 w 310680"/>
                  <a:gd name="T1" fmla="*/ 1033200 h 1033200"/>
                  <a:gd name="T2" fmla="*/ 0 w 310680"/>
                  <a:gd name="T3" fmla="*/ 174758 h 1033200"/>
                  <a:gd name="T4" fmla="*/ 135923 w 310680"/>
                  <a:gd name="T5" fmla="*/ 38835 h 1033200"/>
                  <a:gd name="T6" fmla="*/ 233010 w 310680"/>
                  <a:gd name="T7" fmla="*/ 38835 h 1033200"/>
                  <a:gd name="T8" fmla="*/ 233010 w 310680"/>
                  <a:gd name="T9" fmla="*/ 0 h 1033200"/>
                  <a:gd name="T10" fmla="*/ 310680 w 310680"/>
                  <a:gd name="T11" fmla="*/ 77670 h 1033200"/>
                  <a:gd name="T12" fmla="*/ 233010 w 310680"/>
                  <a:gd name="T13" fmla="*/ 155340 h 1033200"/>
                  <a:gd name="T14" fmla="*/ 233010 w 310680"/>
                  <a:gd name="T15" fmla="*/ 116505 h 1033200"/>
                  <a:gd name="T16" fmla="*/ 135923 w 310680"/>
                  <a:gd name="T17" fmla="*/ 116505 h 1033200"/>
                  <a:gd name="T18" fmla="*/ 77670 w 310680"/>
                  <a:gd name="T19" fmla="*/ 174758 h 1033200"/>
                  <a:gd name="T20" fmla="*/ 77670 w 310680"/>
                  <a:gd name="T21" fmla="*/ 1033200 h 1033200"/>
                  <a:gd name="T22" fmla="*/ 0 w 310680"/>
                  <a:gd name="T23" fmla="*/ 1033200 h 103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680" h="1033200">
                    <a:moveTo>
                      <a:pt x="0" y="1033200"/>
                    </a:moveTo>
                    <a:lnTo>
                      <a:pt x="0" y="174758"/>
                    </a:lnTo>
                    <a:cubicBezTo>
                      <a:pt x="0" y="99690"/>
                      <a:pt x="60855" y="38835"/>
                      <a:pt x="135923" y="38835"/>
                    </a:cubicBezTo>
                    <a:lnTo>
                      <a:pt x="233010" y="38835"/>
                    </a:lnTo>
                    <a:lnTo>
                      <a:pt x="233010" y="0"/>
                    </a:lnTo>
                    <a:lnTo>
                      <a:pt x="310680" y="77670"/>
                    </a:lnTo>
                    <a:lnTo>
                      <a:pt x="233010" y="155340"/>
                    </a:lnTo>
                    <a:lnTo>
                      <a:pt x="233010" y="116505"/>
                    </a:lnTo>
                    <a:lnTo>
                      <a:pt x="135923" y="116505"/>
                    </a:lnTo>
                    <a:cubicBezTo>
                      <a:pt x="103751" y="116505"/>
                      <a:pt x="77670" y="142586"/>
                      <a:pt x="77670" y="174758"/>
                    </a:cubicBezTo>
                    <a:lnTo>
                      <a:pt x="77670" y="1033200"/>
                    </a:lnTo>
                    <a:lnTo>
                      <a:pt x="0" y="1033200"/>
                    </a:lnTo>
                    <a:close/>
                  </a:path>
                </a:pathLst>
              </a:cu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92" name="AutoShape 18"/>
              <p:cNvSpPr>
                <a:spLocks noChangeArrowheads="1"/>
              </p:cNvSpPr>
              <p:nvPr/>
            </p:nvSpPr>
            <p:spPr bwMode="auto">
              <a:xfrm rot="16200000">
                <a:off x="4405313" y="2106613"/>
                <a:ext cx="352425" cy="155575"/>
              </a:xfrm>
              <a:prstGeom prst="rightArrow">
                <a:avLst>
                  <a:gd name="adj1" fmla="val 50000"/>
                  <a:gd name="adj2" fmla="val 49700"/>
                </a:avLst>
              </a:prstGeom>
              <a:solidFill>
                <a:srgbClr val="A6A6A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sp>
            <p:nvSpPr>
              <p:cNvPr id="94" name="Freeform 20"/>
              <p:cNvSpPr>
                <a:spLocks/>
              </p:cNvSpPr>
              <p:nvPr/>
            </p:nvSpPr>
            <p:spPr bwMode="auto">
              <a:xfrm>
                <a:off x="2286000" y="4321175"/>
                <a:ext cx="903288" cy="571500"/>
              </a:xfrm>
              <a:custGeom>
                <a:avLst/>
                <a:gdLst>
                  <a:gd name="G0" fmla="+- 1 0 0"/>
                  <a:gd name="G1" fmla="+- 11 0 0"/>
                  <a:gd name="G2" fmla="+- 1 0 0"/>
                  <a:gd name="G3" fmla="+- 1 0 0"/>
                  <a:gd name="G4" fmla="+- 1 0 0"/>
                  <a:gd name="G5" fmla="+- 1 0 0"/>
                  <a:gd name="G6" fmla="+- 1 0 0"/>
                  <a:gd name="G7" fmla="+- 1 0 0"/>
                  <a:gd name="G8" fmla="+- 1 0 0"/>
                  <a:gd name="G9" fmla="+- 47204 0 0"/>
                  <a:gd name="T0" fmla="*/ 902970 w 902970"/>
                  <a:gd name="T1" fmla="*/ 0 h 571500"/>
                  <a:gd name="T2" fmla="*/ 708660 w 902970"/>
                  <a:gd name="T3" fmla="*/ 354330 h 571500"/>
                  <a:gd name="T4" fmla="*/ 137160 w 902970"/>
                  <a:gd name="T5" fmla="*/ 445770 h 571500"/>
                  <a:gd name="T6" fmla="*/ 0 w 902970"/>
                  <a:gd name="T7" fmla="*/ 571500 h 571500"/>
                </a:gdLst>
                <a:ahLst/>
                <a:cxnLst>
                  <a:cxn ang="0">
                    <a:pos x="T0" y="T1"/>
                  </a:cxn>
                  <a:cxn ang="0">
                    <a:pos x="T2" y="T3"/>
                  </a:cxn>
                  <a:cxn ang="0">
                    <a:pos x="T4" y="T5"/>
                  </a:cxn>
                  <a:cxn ang="0">
                    <a:pos x="T6" y="T7"/>
                  </a:cxn>
                </a:cxnLst>
                <a:rect l="0" t="0" r="r" b="b"/>
                <a:pathLst>
                  <a:path w="902970" h="571500">
                    <a:moveTo>
                      <a:pt x="902970" y="0"/>
                    </a:moveTo>
                    <a:cubicBezTo>
                      <a:pt x="869632" y="140017"/>
                      <a:pt x="836295" y="280035"/>
                      <a:pt x="708660" y="354330"/>
                    </a:cubicBezTo>
                    <a:cubicBezTo>
                      <a:pt x="581025" y="428625"/>
                      <a:pt x="255270" y="409575"/>
                      <a:pt x="137160" y="445770"/>
                    </a:cubicBezTo>
                    <a:cubicBezTo>
                      <a:pt x="19050" y="481965"/>
                      <a:pt x="9525" y="526732"/>
                      <a:pt x="0" y="571500"/>
                    </a:cubicBezTo>
                  </a:path>
                </a:pathLst>
              </a:custGeom>
              <a:noFill/>
              <a:ln w="12600" cap="flat">
                <a:solidFill>
                  <a:srgbClr val="00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67" dirty="0"/>
              </a:p>
            </p:txBody>
          </p:sp>
        </p:grpSp>
        <p:sp>
          <p:nvSpPr>
            <p:cNvPr id="96" name="Rectangle 5"/>
            <p:cNvSpPr>
              <a:spLocks noChangeArrowheads="1"/>
            </p:cNvSpPr>
            <p:nvPr/>
          </p:nvSpPr>
          <p:spPr bwMode="auto">
            <a:xfrm>
              <a:off x="1812475" y="2335727"/>
              <a:ext cx="689372" cy="430873"/>
            </a:xfrm>
            <a:prstGeom prst="rect">
              <a:avLst/>
            </a:prstGeom>
            <a:noFill/>
            <a:ln w="21600" cap="sq">
              <a:solidFill>
                <a:srgbClr val="948A5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271" tIns="20520" rIns="54271" bIns="205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charset="0"/>
                  <a:cs typeface="DejaVu Sans" charset="0"/>
                </a:defRPr>
              </a:lvl9pPr>
            </a:lstStyle>
            <a:p>
              <a:pPr>
                <a:buClrTx/>
                <a:buFontTx/>
                <a:buNone/>
              </a:pPr>
              <a:r>
                <a:rPr lang="en-GB" sz="1333" dirty="0"/>
                <a:t>CLUE-S</a:t>
              </a:r>
            </a:p>
            <a:p>
              <a:pPr>
                <a:buClrTx/>
                <a:buFontTx/>
                <a:buNone/>
              </a:pPr>
              <a:r>
                <a:rPr lang="en-GB" sz="1333" dirty="0"/>
                <a:t>(Land use </a:t>
              </a:r>
            </a:p>
            <a:p>
              <a:pPr>
                <a:buClrTx/>
                <a:buFontTx/>
                <a:buNone/>
              </a:pPr>
              <a:r>
                <a:rPr lang="en-GB" sz="1333" dirty="0"/>
                <a:t>change model)</a:t>
              </a:r>
            </a:p>
          </p:txBody>
        </p:sp>
      </p:grpSp>
      <p:sp>
        <p:nvSpPr>
          <p:cNvPr id="27" name="Title 1"/>
          <p:cNvSpPr txBox="1">
            <a:spLocks/>
          </p:cNvSpPr>
          <p:nvPr/>
        </p:nvSpPr>
        <p:spPr>
          <a:xfrm>
            <a:off x="21" y="0"/>
            <a:ext cx="9144001" cy="627845"/>
          </a:xfrm>
          <a:prstGeom prst="rect">
            <a:avLst/>
          </a:prstGeom>
        </p:spPr>
        <p:txBody>
          <a:bodyPr lIns="121893" tIns="60947" rIns="121893" bIns="60947"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67" b="1" dirty="0">
                <a:solidFill>
                  <a:srgbClr val="C00000"/>
                </a:solidFill>
                <a:latin typeface="Times New Roman" panose="02020603050405020304" pitchFamily="18" charset="0"/>
                <a:cs typeface="Times New Roman" panose="02020603050405020304" pitchFamily="18" charset="0"/>
              </a:rPr>
              <a:t>Model Structure</a:t>
            </a:r>
          </a:p>
        </p:txBody>
      </p:sp>
      <p:sp>
        <p:nvSpPr>
          <p:cNvPr id="3" name="Slide Number Placeholder 2"/>
          <p:cNvSpPr>
            <a:spLocks noGrp="1"/>
          </p:cNvSpPr>
          <p:nvPr>
            <p:ph type="sldNum" sz="quarter" idx="12"/>
          </p:nvPr>
        </p:nvSpPr>
        <p:spPr>
          <a:xfrm>
            <a:off x="7064524" y="6484536"/>
            <a:ext cx="2057400" cy="365125"/>
          </a:xfrm>
        </p:spPr>
        <p:txBody>
          <a:bodyPr/>
          <a:lstStyle/>
          <a:p>
            <a:fld id="{0EC923F5-8A4E-4DBE-9354-32AD61553D62}" type="slidenum">
              <a:rPr lang="en-US" smtClean="0"/>
              <a:pPr/>
              <a:t>7</a:t>
            </a:fld>
            <a:endParaRPr lang="en-US"/>
          </a:p>
        </p:txBody>
      </p:sp>
    </p:spTree>
    <p:extLst>
      <p:ext uri="{BB962C8B-B14F-4D97-AF65-F5344CB8AC3E}">
        <p14:creationId xmlns:p14="http://schemas.microsoft.com/office/powerpoint/2010/main" val="252447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364" y="1334225"/>
            <a:ext cx="6737272" cy="426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22380" y="5590503"/>
            <a:ext cx="3845101" cy="328205"/>
          </a:xfrm>
          <a:prstGeom prst="rect">
            <a:avLst/>
          </a:prstGeom>
          <a:noFill/>
        </p:spPr>
        <p:txBody>
          <a:bodyPr wrap="none" lIns="121893" tIns="60947" rIns="121893" bIns="60947" rtlCol="0" anchor="ctr">
            <a:spAutoFit/>
          </a:bodyPr>
          <a:lstStyle/>
          <a:p>
            <a:r>
              <a:rPr lang="en-IN" sz="1333" b="1" dirty="0">
                <a:latin typeface="Times New Roman" pitchFamily="18" charset="0"/>
                <a:cs typeface="Times New Roman" pitchFamily="18" charset="0"/>
              </a:rPr>
              <a:t>Change location map  of UGB between 1973-2011</a:t>
            </a:r>
          </a:p>
        </p:txBody>
      </p:sp>
      <p:sp>
        <p:nvSpPr>
          <p:cNvPr id="3" name="Oval 2"/>
          <p:cNvSpPr/>
          <p:nvPr/>
        </p:nvSpPr>
        <p:spPr>
          <a:xfrm>
            <a:off x="1676420" y="2514607"/>
            <a:ext cx="1363177" cy="1485900"/>
          </a:xfrm>
          <a:prstGeom prst="ellipse">
            <a:avLst/>
          </a:prstGeom>
          <a:noFill/>
          <a:ln w="85725" cmpd="sng">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sz="1467" dirty="0"/>
          </a:p>
        </p:txBody>
      </p:sp>
      <p:sp>
        <p:nvSpPr>
          <p:cNvPr id="4" name="Oval 3"/>
          <p:cNvSpPr/>
          <p:nvPr/>
        </p:nvSpPr>
        <p:spPr>
          <a:xfrm rot="2130961">
            <a:off x="2543683" y="4444112"/>
            <a:ext cx="1640924" cy="469205"/>
          </a:xfrm>
          <a:prstGeom prst="ellipse">
            <a:avLst/>
          </a:prstGeom>
          <a:noFill/>
          <a:ln w="857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sz="1467" dirty="0"/>
          </a:p>
        </p:txBody>
      </p:sp>
      <p:cxnSp>
        <p:nvCxnSpPr>
          <p:cNvPr id="10" name="Straight Arrow Connector 9"/>
          <p:cNvCxnSpPr/>
          <p:nvPr/>
        </p:nvCxnSpPr>
        <p:spPr>
          <a:xfrm>
            <a:off x="746186" y="3257551"/>
            <a:ext cx="914399"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6563" y="3225109"/>
            <a:ext cx="1066800" cy="574618"/>
          </a:xfrm>
          <a:prstGeom prst="rect">
            <a:avLst/>
          </a:prstGeom>
          <a:noFill/>
        </p:spPr>
        <p:txBody>
          <a:bodyPr wrap="square" lIns="121893" tIns="60947" rIns="121893" bIns="60947" rtlCol="0">
            <a:spAutoFit/>
          </a:bodyPr>
          <a:lstStyle/>
          <a:p>
            <a:pPr algn="ctr"/>
            <a:r>
              <a:rPr lang="en-US" sz="1467" dirty="0">
                <a:latin typeface="Times New Roman" pitchFamily="18" charset="0"/>
                <a:cs typeface="Times New Roman" pitchFamily="18" charset="0"/>
              </a:rPr>
              <a:t>Scrub to crop land</a:t>
            </a:r>
          </a:p>
        </p:txBody>
      </p:sp>
      <p:cxnSp>
        <p:nvCxnSpPr>
          <p:cNvPr id="13" name="Straight Arrow Connector 12"/>
          <p:cNvCxnSpPr/>
          <p:nvPr/>
        </p:nvCxnSpPr>
        <p:spPr>
          <a:xfrm>
            <a:off x="2057423" y="4805513"/>
            <a:ext cx="914399"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4773073"/>
            <a:ext cx="1066800" cy="574618"/>
          </a:xfrm>
          <a:prstGeom prst="rect">
            <a:avLst/>
          </a:prstGeom>
          <a:noFill/>
        </p:spPr>
        <p:txBody>
          <a:bodyPr wrap="square" lIns="121893" tIns="60947" rIns="121893" bIns="60947" rtlCol="0">
            <a:spAutoFit/>
          </a:bodyPr>
          <a:lstStyle/>
          <a:p>
            <a:pPr algn="ctr"/>
            <a:r>
              <a:rPr lang="en-US" sz="1467" dirty="0">
                <a:latin typeface="Times New Roman" pitchFamily="18" charset="0"/>
                <a:cs typeface="Times New Roman" pitchFamily="18" charset="0"/>
              </a:rPr>
              <a:t>Barren to crop land</a:t>
            </a:r>
          </a:p>
        </p:txBody>
      </p:sp>
      <p:sp>
        <p:nvSpPr>
          <p:cNvPr id="12" name="Title 1"/>
          <p:cNvSpPr txBox="1">
            <a:spLocks/>
          </p:cNvSpPr>
          <p:nvPr/>
        </p:nvSpPr>
        <p:spPr>
          <a:xfrm>
            <a:off x="-12737" y="-7373"/>
            <a:ext cx="9144001" cy="627845"/>
          </a:xfrm>
          <a:prstGeom prst="rect">
            <a:avLst/>
          </a:prstGeom>
        </p:spPr>
        <p:txBody>
          <a:bodyPr lIns="121893" tIns="60947" rIns="121893" bIns="60947"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667" b="1" dirty="0">
                <a:solidFill>
                  <a:srgbClr val="C00000"/>
                </a:solidFill>
                <a:latin typeface="Times New Roman" pitchFamily="18" charset="0"/>
                <a:cs typeface="Times New Roman" pitchFamily="18" charset="0"/>
              </a:rPr>
              <a:t> LULC </a:t>
            </a:r>
            <a:r>
              <a:rPr lang="fr-FR" sz="2667" b="1" dirty="0" err="1">
                <a:solidFill>
                  <a:srgbClr val="C00000"/>
                </a:solidFill>
                <a:latin typeface="Times New Roman" pitchFamily="18" charset="0"/>
                <a:cs typeface="Times New Roman" pitchFamily="18" charset="0"/>
              </a:rPr>
              <a:t>Analysis</a:t>
            </a:r>
            <a:r>
              <a:rPr lang="fr-FR" sz="2667" b="1" dirty="0">
                <a:solidFill>
                  <a:srgbClr val="C00000"/>
                </a:solidFill>
                <a:latin typeface="Times New Roman" pitchFamily="18" charset="0"/>
                <a:cs typeface="Times New Roman" pitchFamily="18" charset="0"/>
              </a:rPr>
              <a:t>: Change Location </a:t>
            </a:r>
            <a:r>
              <a:rPr lang="fr-FR" sz="2667" b="1" dirty="0" err="1">
                <a:solidFill>
                  <a:srgbClr val="C00000"/>
                </a:solidFill>
                <a:latin typeface="Times New Roman" pitchFamily="18" charset="0"/>
                <a:cs typeface="Times New Roman" pitchFamily="18" charset="0"/>
              </a:rPr>
              <a:t>Map</a:t>
            </a:r>
            <a:endParaRPr lang="en-IN" sz="2667" b="1" dirty="0">
              <a:solidFill>
                <a:srgbClr val="C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pPr/>
              <a:t>8</a:t>
            </a:fld>
            <a:endParaRPr lang="en-US" dirty="0"/>
          </a:p>
        </p:txBody>
      </p:sp>
    </p:spTree>
    <p:extLst>
      <p:ext uri="{BB962C8B-B14F-4D97-AF65-F5344CB8AC3E}">
        <p14:creationId xmlns:p14="http://schemas.microsoft.com/office/powerpoint/2010/main" val="302883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37D5FE-740C-46F5-801A-FA5477D9711F}" type="slidenum">
              <a:rPr lang="en-US" smtClean="0"/>
              <a:pPr/>
              <a:t>9</a:t>
            </a:fld>
            <a:endParaRPr lang="en-US" dirty="0"/>
          </a:p>
        </p:txBody>
      </p:sp>
      <p:sp>
        <p:nvSpPr>
          <p:cNvPr id="3" name="Content Placeholder 2"/>
          <p:cNvSpPr>
            <a:spLocks noGrp="1"/>
          </p:cNvSpPr>
          <p:nvPr>
            <p:ph sz="quarter" idx="1"/>
          </p:nvPr>
        </p:nvSpPr>
        <p:spPr>
          <a:xfrm>
            <a:off x="0" y="1340768"/>
            <a:ext cx="4283968" cy="747897"/>
          </a:xfrm>
        </p:spPr>
        <p:txBody>
          <a:bodyPr>
            <a:noAutofit/>
          </a:bodyPr>
          <a:lstStyle/>
          <a:p>
            <a:pPr marL="465138" indent="-344488" algn="just">
              <a:lnSpc>
                <a:spcPct val="170000"/>
              </a:lnSpc>
              <a:spcBef>
                <a:spcPts val="600"/>
              </a:spcBef>
              <a:spcAft>
                <a:spcPts val="600"/>
              </a:spcAft>
              <a:buFont typeface="Wingdings" pitchFamily="2" charset="2"/>
              <a:buChar char="q"/>
            </a:pPr>
            <a:r>
              <a:rPr lang="en-IN" sz="1600" dirty="0">
                <a:latin typeface="Times New Roman" pitchFamily="18" charset="0"/>
                <a:cs typeface="Times New Roman" pitchFamily="18" charset="0"/>
              </a:rPr>
              <a:t>For each grid four meteorological variables are considered at daily time scale</a:t>
            </a:r>
          </a:p>
        </p:txBody>
      </p:sp>
      <p:pic>
        <p:nvPicPr>
          <p:cNvPr id="6" name="Picture 5" descr="F:\F Drive\IISc_MSc_Thesis\Images\UGB_Grids.bmp"/>
          <p:cNvPicPr/>
          <p:nvPr/>
        </p:nvPicPr>
        <p:blipFill>
          <a:blip r:embed="rId2"/>
          <a:srcRect/>
          <a:stretch>
            <a:fillRect/>
          </a:stretch>
        </p:blipFill>
        <p:spPr bwMode="auto">
          <a:xfrm>
            <a:off x="4681928" y="609600"/>
            <a:ext cx="4327894" cy="5688632"/>
          </a:xfrm>
          <a:prstGeom prst="rect">
            <a:avLst/>
          </a:prstGeom>
          <a:noFill/>
        </p:spPr>
      </p:pic>
      <p:graphicFrame>
        <p:nvGraphicFramePr>
          <p:cNvPr id="8" name="Table 7"/>
          <p:cNvGraphicFramePr>
            <a:graphicFrameLocks noGrp="1"/>
          </p:cNvGraphicFramePr>
          <p:nvPr>
            <p:extLst/>
          </p:nvPr>
        </p:nvGraphicFramePr>
        <p:xfrm>
          <a:off x="111699" y="3048000"/>
          <a:ext cx="4549902" cy="1706880"/>
        </p:xfrm>
        <a:graphic>
          <a:graphicData uri="http://schemas.openxmlformats.org/drawingml/2006/table">
            <a:tbl>
              <a:tblPr firstRow="1" firstCol="1" bandRow="1">
                <a:tableStyleId>{5940675A-B579-460E-94D1-54222C63F5DA}</a:tableStyleId>
              </a:tblPr>
              <a:tblGrid>
                <a:gridCol w="66370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572135">
                  <a:extLst>
                    <a:ext uri="{9D8B030D-6E8A-4147-A177-3AD203B41FA5}">
                      <a16:colId xmlns:a16="http://schemas.microsoft.com/office/drawing/2014/main" val="20002"/>
                    </a:ext>
                  </a:extLst>
                </a:gridCol>
                <a:gridCol w="1942465">
                  <a:extLst>
                    <a:ext uri="{9D8B030D-6E8A-4147-A177-3AD203B41FA5}">
                      <a16:colId xmlns:a16="http://schemas.microsoft.com/office/drawing/2014/main" val="20003"/>
                    </a:ext>
                  </a:extLst>
                </a:gridCol>
              </a:tblGrid>
              <a:tr h="44450">
                <a:tc>
                  <a:txBody>
                    <a:bodyPr/>
                    <a:lstStyle/>
                    <a:p>
                      <a:pPr algn="ctr">
                        <a:spcAft>
                          <a:spcPts val="0"/>
                        </a:spcAft>
                      </a:pPr>
                      <a:r>
                        <a:rPr lang="en-IN" sz="1600" b="1" dirty="0">
                          <a:effectLst/>
                          <a:latin typeface="Times New Roman" pitchFamily="18" charset="0"/>
                          <a:cs typeface="Times New Roman" pitchFamily="18" charset="0"/>
                        </a:rPr>
                        <a:t>S. No.</a:t>
                      </a:r>
                      <a:endParaRPr lang="en-IN" sz="1600" b="1" dirty="0">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en-IN" sz="1600" b="1" dirty="0">
                          <a:effectLst/>
                          <a:latin typeface="Times New Roman" pitchFamily="18" charset="0"/>
                          <a:cs typeface="Times New Roman" pitchFamily="18" charset="0"/>
                        </a:rPr>
                        <a:t>Variable</a:t>
                      </a:r>
                      <a:endParaRPr lang="en-IN" sz="1600" b="1" dirty="0">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en-IN" sz="1600" b="1" dirty="0">
                          <a:effectLst/>
                          <a:latin typeface="Times New Roman" pitchFamily="18" charset="0"/>
                          <a:cs typeface="Times New Roman" pitchFamily="18" charset="0"/>
                        </a:rPr>
                        <a:t>Unit</a:t>
                      </a:r>
                      <a:endParaRPr lang="en-IN" sz="1600" b="1" dirty="0">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en-IN" sz="1600" b="1" dirty="0">
                          <a:effectLst/>
                          <a:latin typeface="Times New Roman" pitchFamily="18" charset="0"/>
                          <a:cs typeface="Times New Roman" pitchFamily="18" charset="0"/>
                        </a:rPr>
                        <a:t>Source</a:t>
                      </a:r>
                      <a:endParaRPr lang="en-IN" sz="16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IN" sz="1600">
                          <a:effectLst/>
                          <a:latin typeface="Times New Roman" pitchFamily="18" charset="0"/>
                          <a:cs typeface="Times New Roman" pitchFamily="18" charset="0"/>
                        </a:rPr>
                        <a:t>1</a:t>
                      </a:r>
                      <a:endParaRPr lang="en-IN" sz="160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Precipitation</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mm</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IMD</a:t>
                      </a:r>
                      <a:endParaRPr lang="en-IN" sz="1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IN" sz="1600">
                          <a:effectLst/>
                          <a:latin typeface="Times New Roman" pitchFamily="18" charset="0"/>
                          <a:cs typeface="Times New Roman" pitchFamily="18" charset="0"/>
                        </a:rPr>
                        <a:t>2</a:t>
                      </a:r>
                      <a:endParaRPr lang="en-IN" sz="160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Maximum Temperature</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a:effectLst/>
                          <a:latin typeface="Times New Roman" pitchFamily="18" charset="0"/>
                          <a:cs typeface="Times New Roman" pitchFamily="18" charset="0"/>
                        </a:rPr>
                        <a:t>°C</a:t>
                      </a:r>
                      <a:endParaRPr lang="en-IN" sz="160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IMD</a:t>
                      </a:r>
                      <a:endParaRPr lang="en-IN" sz="1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IN" sz="1600">
                          <a:effectLst/>
                          <a:latin typeface="Times New Roman" pitchFamily="18" charset="0"/>
                          <a:cs typeface="Times New Roman" pitchFamily="18" charset="0"/>
                        </a:rPr>
                        <a:t>3</a:t>
                      </a:r>
                      <a:endParaRPr lang="en-IN" sz="160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Minimum Temperature</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°C</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IMD</a:t>
                      </a:r>
                      <a:endParaRPr lang="en-IN" sz="1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IN" sz="1600">
                          <a:effectLst/>
                          <a:latin typeface="Times New Roman" pitchFamily="18" charset="0"/>
                          <a:cs typeface="Times New Roman" pitchFamily="18" charset="0"/>
                        </a:rPr>
                        <a:t>4</a:t>
                      </a:r>
                      <a:endParaRPr lang="en-IN" sz="160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Wind</a:t>
                      </a:r>
                      <a:r>
                        <a:rPr lang="en-IN" sz="1600" baseline="0" dirty="0">
                          <a:effectLst/>
                          <a:latin typeface="Times New Roman" pitchFamily="18" charset="0"/>
                          <a:cs typeface="Times New Roman" pitchFamily="18" charset="0"/>
                        </a:rPr>
                        <a:t> Speed</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m/s</a:t>
                      </a:r>
                      <a:endParaRPr lang="en-IN" sz="1600" dirty="0">
                        <a:effectLst/>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en-IN" sz="1600" dirty="0">
                          <a:effectLst/>
                          <a:latin typeface="Times New Roman" pitchFamily="18" charset="0"/>
                          <a:cs typeface="Times New Roman" pitchFamily="18" charset="0"/>
                        </a:rPr>
                        <a:t>Princeton University</a:t>
                      </a:r>
                      <a:endParaRPr lang="en-IN" sz="1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TextBox 8"/>
          <p:cNvSpPr txBox="1"/>
          <p:nvPr/>
        </p:nvSpPr>
        <p:spPr>
          <a:xfrm>
            <a:off x="580582" y="6367585"/>
            <a:ext cx="7406771" cy="338554"/>
          </a:xfrm>
          <a:prstGeom prst="rect">
            <a:avLst/>
          </a:prstGeom>
          <a:noFill/>
        </p:spPr>
        <p:txBody>
          <a:bodyPr wrap="none" rtlCol="0">
            <a:spAutoFit/>
          </a:bodyPr>
          <a:lstStyle/>
          <a:p>
            <a:pPr algn="r"/>
            <a:r>
              <a:rPr lang="en-IN" sz="1600" b="1" dirty="0">
                <a:solidFill>
                  <a:srgbClr val="FF0000"/>
                </a:solidFill>
                <a:latin typeface="Times New Roman" pitchFamily="18" charset="0"/>
                <a:cs typeface="Times New Roman" pitchFamily="18" charset="0"/>
              </a:rPr>
              <a:t>Map of the UGB showing the meteorological data grid points along with VIC grids</a:t>
            </a:r>
          </a:p>
        </p:txBody>
      </p:sp>
      <p:sp>
        <p:nvSpPr>
          <p:cNvPr id="10" name="Title 2"/>
          <p:cNvSpPr txBox="1">
            <a:spLocks/>
          </p:cNvSpPr>
          <p:nvPr/>
        </p:nvSpPr>
        <p:spPr>
          <a:xfrm>
            <a:off x="606" y="152449"/>
            <a:ext cx="9142789" cy="387798"/>
          </a:xfrm>
          <a:prstGeom prst="rect">
            <a:avLst/>
          </a:prstGeom>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rgbClr val="FF0000"/>
                </a:solidFill>
                <a:latin typeface="Times New Roman" pitchFamily="18" charset="0"/>
                <a:cs typeface="Times New Roman" pitchFamily="18" charset="0"/>
              </a:rPr>
              <a:t>Hydrologic Modeling: Meteorological Input</a:t>
            </a:r>
            <a:endParaRPr lang="en-IN" sz="2800" b="1" dirty="0">
              <a:solidFill>
                <a:srgbClr val="FF0000"/>
              </a:solidFill>
              <a:latin typeface="Times New Roman" pitchFamily="18" charset="0"/>
              <a:cs typeface="Times New Roman" pitchFamily="18" charset="0"/>
            </a:endParaRPr>
          </a:p>
        </p:txBody>
      </p:sp>
      <p:sp>
        <p:nvSpPr>
          <p:cNvPr id="5" name="Rectangle 4"/>
          <p:cNvSpPr/>
          <p:nvPr/>
        </p:nvSpPr>
        <p:spPr>
          <a:xfrm>
            <a:off x="81719" y="859140"/>
            <a:ext cx="2187458" cy="369332"/>
          </a:xfrm>
          <a:prstGeom prst="rect">
            <a:avLst/>
          </a:prstGeom>
        </p:spPr>
        <p:txBody>
          <a:bodyPr wrap="none">
            <a:spAutoFit/>
          </a:bodyPr>
          <a:lstStyle/>
          <a:p>
            <a:r>
              <a:rPr lang="en-IN" b="1" dirty="0">
                <a:solidFill>
                  <a:schemeClr val="accent2"/>
                </a:solidFill>
                <a:latin typeface="Times New Roman" pitchFamily="18" charset="0"/>
                <a:cs typeface="Times New Roman" pitchFamily="18" charset="0"/>
              </a:rPr>
              <a:t>Meteorological Data</a:t>
            </a:r>
          </a:p>
        </p:txBody>
      </p:sp>
      <p:sp>
        <p:nvSpPr>
          <p:cNvPr id="4" name="TextBox 3"/>
          <p:cNvSpPr txBox="1"/>
          <p:nvPr/>
        </p:nvSpPr>
        <p:spPr>
          <a:xfrm>
            <a:off x="592777" y="2743200"/>
            <a:ext cx="3352800" cy="338554"/>
          </a:xfrm>
          <a:prstGeom prst="rect">
            <a:avLst/>
          </a:prstGeom>
          <a:noFill/>
        </p:spPr>
        <p:txBody>
          <a:bodyPr wrap="square" rtlCol="0">
            <a:spAutoFit/>
          </a:bodyPr>
          <a:lstStyle/>
          <a:p>
            <a:pPr algn="ctr"/>
            <a:r>
              <a:rPr lang="en-IN" sz="1600" b="1" dirty="0">
                <a:solidFill>
                  <a:schemeClr val="accent2"/>
                </a:solidFill>
                <a:latin typeface="Times New Roman" pitchFamily="18" charset="0"/>
                <a:cs typeface="Times New Roman" pitchFamily="18" charset="0"/>
              </a:rPr>
              <a:t>List of meteorological variables</a:t>
            </a:r>
          </a:p>
        </p:txBody>
      </p:sp>
    </p:spTree>
    <p:extLst>
      <p:ext uri="{BB962C8B-B14F-4D97-AF65-F5344CB8AC3E}">
        <p14:creationId xmlns:p14="http://schemas.microsoft.com/office/powerpoint/2010/main" val="21659992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294</TotalTime>
  <Words>2361</Words>
  <Application>Microsoft Office PowerPoint</Application>
  <PresentationFormat>On-screen Show (4:3)</PresentationFormat>
  <Paragraphs>570</Paragraphs>
  <Slides>23</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Arial</vt:lpstr>
      <vt:lpstr>Arial Black</vt:lpstr>
      <vt:lpstr>Calibri</vt:lpstr>
      <vt:lpstr>CMU Sans Serif</vt:lpstr>
      <vt:lpstr>DejaVu Sans</vt:lpstr>
      <vt:lpstr>Tahoma</vt:lpstr>
      <vt:lpstr>Times New Roman</vt:lpstr>
      <vt:lpstr>Trebuchet MS</vt:lpstr>
      <vt:lpstr>Wingdings</vt:lpstr>
      <vt:lpstr>Wingdings 3</vt:lpstr>
      <vt:lpstr>Facet</vt:lpstr>
      <vt:lpstr>Photo Editor Photo</vt:lpstr>
      <vt:lpstr>Use of CORDEX Downscaled Data for Hydrologic Impact Assessment</vt:lpstr>
      <vt:lpstr>Climate Change – Hydrologic Implications</vt:lpstr>
      <vt:lpstr>Need for Downscaling – Hydrologic Impact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IlaChawla</dc:creator>
  <cp:lastModifiedBy>Pradeep Mujumdar</cp:lastModifiedBy>
  <cp:revision>29</cp:revision>
  <dcterms:created xsi:type="dcterms:W3CDTF">2017-02-24T07:09:54Z</dcterms:created>
  <dcterms:modified xsi:type="dcterms:W3CDTF">2017-03-06T18:19:06Z</dcterms:modified>
</cp:coreProperties>
</file>